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20" r:id="rId2"/>
    <p:sldId id="319" r:id="rId3"/>
    <p:sldId id="315" r:id="rId4"/>
    <p:sldId id="316" r:id="rId5"/>
    <p:sldId id="312" r:id="rId6"/>
    <p:sldId id="313" r:id="rId7"/>
    <p:sldId id="314" r:id="rId8"/>
    <p:sldId id="257" r:id="rId9"/>
    <p:sldId id="264" r:id="rId10"/>
    <p:sldId id="265" r:id="rId11"/>
    <p:sldId id="266" r:id="rId12"/>
    <p:sldId id="258" r:id="rId13"/>
    <p:sldId id="260" r:id="rId14"/>
    <p:sldId id="259" r:id="rId15"/>
    <p:sldId id="263" r:id="rId16"/>
    <p:sldId id="268" r:id="rId17"/>
    <p:sldId id="267" r:id="rId18"/>
    <p:sldId id="269" r:id="rId19"/>
    <p:sldId id="270" r:id="rId20"/>
    <p:sldId id="271" r:id="rId21"/>
    <p:sldId id="272" r:id="rId22"/>
    <p:sldId id="273" r:id="rId23"/>
    <p:sldId id="274" r:id="rId24"/>
    <p:sldId id="275" r:id="rId25"/>
    <p:sldId id="276" r:id="rId26"/>
    <p:sldId id="277" r:id="rId27"/>
    <p:sldId id="279" r:id="rId28"/>
    <p:sldId id="278" r:id="rId29"/>
    <p:sldId id="280" r:id="rId30"/>
    <p:sldId id="281" r:id="rId31"/>
    <p:sldId id="282" r:id="rId32"/>
    <p:sldId id="283" r:id="rId33"/>
    <p:sldId id="289" r:id="rId34"/>
    <p:sldId id="290" r:id="rId35"/>
    <p:sldId id="284" r:id="rId36"/>
    <p:sldId id="285" r:id="rId37"/>
    <p:sldId id="286" r:id="rId38"/>
    <p:sldId id="287" r:id="rId39"/>
    <p:sldId id="302" r:id="rId40"/>
    <p:sldId id="303" r:id="rId41"/>
    <p:sldId id="304" r:id="rId42"/>
    <p:sldId id="305" r:id="rId43"/>
    <p:sldId id="306" r:id="rId44"/>
    <p:sldId id="307" r:id="rId45"/>
    <p:sldId id="308" r:id="rId46"/>
    <p:sldId id="309" r:id="rId47"/>
    <p:sldId id="310" r:id="rId48"/>
    <p:sldId id="311" r:id="rId49"/>
    <p:sldId id="288" r:id="rId50"/>
    <p:sldId id="291" r:id="rId51"/>
    <p:sldId id="292" r:id="rId52"/>
    <p:sldId id="293" r:id="rId53"/>
    <p:sldId id="294" r:id="rId54"/>
    <p:sldId id="295" r:id="rId55"/>
    <p:sldId id="296" r:id="rId56"/>
    <p:sldId id="297" r:id="rId57"/>
    <p:sldId id="298" r:id="rId58"/>
    <p:sldId id="299" r:id="rId59"/>
    <p:sldId id="300" r:id="rId60"/>
    <p:sldId id="317" r:id="rId61"/>
    <p:sldId id="318"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3948" autoAdjust="0"/>
  </p:normalViewPr>
  <p:slideViewPr>
    <p:cSldViewPr>
      <p:cViewPr varScale="1">
        <p:scale>
          <a:sx n="86" d="100"/>
          <a:sy n="86" d="100"/>
        </p:scale>
        <p:origin x="-1092" y="-90"/>
      </p:cViewPr>
      <p:guideLst>
        <p:guide orient="horz" pos="2160"/>
        <p:guide pos="2880"/>
      </p:guideLst>
    </p:cSldViewPr>
  </p:slideViewPr>
  <p:outlineViewPr>
    <p:cViewPr>
      <p:scale>
        <a:sx n="33" d="100"/>
        <a:sy n="33" d="100"/>
      </p:scale>
      <p:origin x="0" y="69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5E5AF27B-1B23-4CB7-94B6-815EA66011D8}" type="datetimeFigureOut">
              <a:rPr lang="en-IN" smtClean="0"/>
              <a:t>20-11-2020</a:t>
            </a:fld>
            <a:endParaRPr lang="en-IN"/>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IN"/>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6240F97-BA7B-4947-A735-77D0B29A5612}"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E5AF27B-1B23-4CB7-94B6-815EA66011D8}" type="datetimeFigureOut">
              <a:rPr lang="en-IN" smtClean="0"/>
              <a:t>20-11-2020</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96240F97-BA7B-4947-A735-77D0B29A5612}"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E5AF27B-1B23-4CB7-94B6-815EA66011D8}" type="datetimeFigureOut">
              <a:rPr lang="en-IN" smtClean="0"/>
              <a:t>20-11-2020</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96240F97-BA7B-4947-A735-77D0B29A5612}"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E5AF27B-1B23-4CB7-94B6-815EA66011D8}" type="datetimeFigureOut">
              <a:rPr lang="en-IN" smtClean="0"/>
              <a:t>20-11-2020</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96240F97-BA7B-4947-A735-77D0B29A5612}" type="slidenum">
              <a:rPr lang="en-IN" smtClean="0"/>
              <a:t>‹#›</a:t>
            </a:fld>
            <a:endParaRPr lang="en-IN"/>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E5AF27B-1B23-4CB7-94B6-815EA66011D8}" type="datetimeFigureOut">
              <a:rPr lang="en-IN" smtClean="0"/>
              <a:t>20-11-2020</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96240F97-BA7B-4947-A735-77D0B29A5612}" type="slidenum">
              <a:rPr lang="en-IN" smtClean="0"/>
              <a:t>‹#›</a:t>
            </a:fld>
            <a:endParaRPr lang="en-IN"/>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E5AF27B-1B23-4CB7-94B6-815EA66011D8}" type="datetimeFigureOut">
              <a:rPr lang="en-IN" smtClean="0"/>
              <a:t>20-11-2020</a:t>
            </a:fld>
            <a:endParaRPr lang="en-IN"/>
          </a:p>
        </p:txBody>
      </p:sp>
      <p:sp>
        <p:nvSpPr>
          <p:cNvPr id="6" name="Footer Placeholder 5"/>
          <p:cNvSpPr>
            <a:spLocks noGrp="1"/>
          </p:cNvSpPr>
          <p:nvPr>
            <p:ph type="ftr" sz="quarter" idx="11"/>
          </p:nvPr>
        </p:nvSpPr>
        <p:spPr/>
        <p:txBody>
          <a:bodyPr/>
          <a:lstStyle>
            <a:extLst/>
          </a:lstStyle>
          <a:p>
            <a:endParaRPr lang="en-IN"/>
          </a:p>
        </p:txBody>
      </p:sp>
      <p:sp>
        <p:nvSpPr>
          <p:cNvPr id="7" name="Slide Number Placeholder 6"/>
          <p:cNvSpPr>
            <a:spLocks noGrp="1"/>
          </p:cNvSpPr>
          <p:nvPr>
            <p:ph type="sldNum" sz="quarter" idx="12"/>
          </p:nvPr>
        </p:nvSpPr>
        <p:spPr/>
        <p:txBody>
          <a:bodyPr/>
          <a:lstStyle>
            <a:extLst/>
          </a:lstStyle>
          <a:p>
            <a:fld id="{96240F97-BA7B-4947-A735-77D0B29A5612}" type="slidenum">
              <a:rPr lang="en-IN" smtClean="0"/>
              <a:t>‹#›</a:t>
            </a:fld>
            <a:endParaRPr lang="en-IN"/>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E5AF27B-1B23-4CB7-94B6-815EA66011D8}" type="datetimeFigureOut">
              <a:rPr lang="en-IN" smtClean="0"/>
              <a:t>20-11-2020</a:t>
            </a:fld>
            <a:endParaRPr lang="en-IN"/>
          </a:p>
        </p:txBody>
      </p:sp>
      <p:sp>
        <p:nvSpPr>
          <p:cNvPr id="8" name="Footer Placeholder 7"/>
          <p:cNvSpPr>
            <a:spLocks noGrp="1"/>
          </p:cNvSpPr>
          <p:nvPr>
            <p:ph type="ftr" sz="quarter" idx="11"/>
          </p:nvPr>
        </p:nvSpPr>
        <p:spPr/>
        <p:txBody>
          <a:bodyPr/>
          <a:lstStyle>
            <a:extLst/>
          </a:lstStyle>
          <a:p>
            <a:endParaRPr lang="en-IN"/>
          </a:p>
        </p:txBody>
      </p:sp>
      <p:sp>
        <p:nvSpPr>
          <p:cNvPr id="9" name="Slide Number Placeholder 8"/>
          <p:cNvSpPr>
            <a:spLocks noGrp="1"/>
          </p:cNvSpPr>
          <p:nvPr>
            <p:ph type="sldNum" sz="quarter" idx="12"/>
          </p:nvPr>
        </p:nvSpPr>
        <p:spPr/>
        <p:txBody>
          <a:bodyPr/>
          <a:lstStyle>
            <a:extLst/>
          </a:lstStyle>
          <a:p>
            <a:fld id="{96240F97-BA7B-4947-A735-77D0B29A5612}" type="slidenum">
              <a:rPr lang="en-IN" smtClean="0"/>
              <a:t>‹#›</a:t>
            </a:fld>
            <a:endParaRPr lang="en-IN"/>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5E5AF27B-1B23-4CB7-94B6-815EA66011D8}" type="datetimeFigureOut">
              <a:rPr lang="en-IN" smtClean="0"/>
              <a:t>20-11-2020</a:t>
            </a:fld>
            <a:endParaRPr lang="en-IN"/>
          </a:p>
        </p:txBody>
      </p:sp>
      <p:sp>
        <p:nvSpPr>
          <p:cNvPr id="4" name="Footer Placeholder 3"/>
          <p:cNvSpPr>
            <a:spLocks noGrp="1"/>
          </p:cNvSpPr>
          <p:nvPr>
            <p:ph type="ftr" sz="quarter" idx="11"/>
          </p:nvPr>
        </p:nvSpPr>
        <p:spPr/>
        <p:txBody>
          <a:bodyPr/>
          <a:lstStyle>
            <a:extLst/>
          </a:lstStyle>
          <a:p>
            <a:endParaRPr lang="en-IN"/>
          </a:p>
        </p:txBody>
      </p:sp>
      <p:sp>
        <p:nvSpPr>
          <p:cNvPr id="5" name="Slide Number Placeholder 4"/>
          <p:cNvSpPr>
            <a:spLocks noGrp="1"/>
          </p:cNvSpPr>
          <p:nvPr>
            <p:ph type="sldNum" sz="quarter" idx="12"/>
          </p:nvPr>
        </p:nvSpPr>
        <p:spPr/>
        <p:txBody>
          <a:bodyPr/>
          <a:lstStyle>
            <a:extLst/>
          </a:lstStyle>
          <a:p>
            <a:fld id="{96240F97-BA7B-4947-A735-77D0B29A5612}" type="slidenum">
              <a:rPr lang="en-IN" smtClean="0"/>
              <a:t>‹#›</a:t>
            </a:fld>
            <a:endParaRPr lang="en-IN"/>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5E5AF27B-1B23-4CB7-94B6-815EA66011D8}" type="datetimeFigureOut">
              <a:rPr lang="en-IN" smtClean="0"/>
              <a:t>20-11-2020</a:t>
            </a:fld>
            <a:endParaRPr lang="en-IN"/>
          </a:p>
        </p:txBody>
      </p:sp>
      <p:sp>
        <p:nvSpPr>
          <p:cNvPr id="3" name="Footer Placeholder 2"/>
          <p:cNvSpPr>
            <a:spLocks noGrp="1"/>
          </p:cNvSpPr>
          <p:nvPr>
            <p:ph type="ftr" sz="quarter" idx="11"/>
          </p:nvPr>
        </p:nvSpPr>
        <p:spPr/>
        <p:txBody>
          <a:bodyPr/>
          <a:lstStyle>
            <a:extLst/>
          </a:lstStyle>
          <a:p>
            <a:endParaRPr lang="en-IN"/>
          </a:p>
        </p:txBody>
      </p:sp>
      <p:sp>
        <p:nvSpPr>
          <p:cNvPr id="4" name="Slide Number Placeholder 3"/>
          <p:cNvSpPr>
            <a:spLocks noGrp="1"/>
          </p:cNvSpPr>
          <p:nvPr>
            <p:ph type="sldNum" sz="quarter" idx="12"/>
          </p:nvPr>
        </p:nvSpPr>
        <p:spPr/>
        <p:txBody>
          <a:bodyPr/>
          <a:lstStyle>
            <a:extLst/>
          </a:lstStyle>
          <a:p>
            <a:fld id="{96240F97-BA7B-4947-A735-77D0B29A5612}"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5E5AF27B-1B23-4CB7-94B6-815EA66011D8}" type="datetimeFigureOut">
              <a:rPr lang="en-IN" smtClean="0"/>
              <a:t>20-11-2020</a:t>
            </a:fld>
            <a:endParaRPr lang="en-IN"/>
          </a:p>
        </p:txBody>
      </p:sp>
      <p:sp>
        <p:nvSpPr>
          <p:cNvPr id="6" name="Footer Placeholder 5"/>
          <p:cNvSpPr>
            <a:spLocks noGrp="1"/>
          </p:cNvSpPr>
          <p:nvPr>
            <p:ph type="ftr" sz="quarter" idx="11"/>
          </p:nvPr>
        </p:nvSpPr>
        <p:spPr/>
        <p:txBody>
          <a:bodyPr/>
          <a:lstStyle>
            <a:extLst/>
          </a:lstStyle>
          <a:p>
            <a:endParaRPr lang="en-IN"/>
          </a:p>
        </p:txBody>
      </p:sp>
      <p:sp>
        <p:nvSpPr>
          <p:cNvPr id="7" name="Slide Number Placeholder 6"/>
          <p:cNvSpPr>
            <a:spLocks noGrp="1"/>
          </p:cNvSpPr>
          <p:nvPr>
            <p:ph type="sldNum" sz="quarter" idx="12"/>
          </p:nvPr>
        </p:nvSpPr>
        <p:spPr/>
        <p:txBody>
          <a:bodyPr/>
          <a:lstStyle>
            <a:extLst/>
          </a:lstStyle>
          <a:p>
            <a:fld id="{96240F97-BA7B-4947-A735-77D0B29A5612}" type="slidenum">
              <a:rPr lang="en-IN" smtClean="0"/>
              <a:t>‹#›</a:t>
            </a:fld>
            <a:endParaRPr lang="en-IN"/>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5E5AF27B-1B23-4CB7-94B6-815EA66011D8}" type="datetimeFigureOut">
              <a:rPr lang="en-IN" smtClean="0"/>
              <a:t>20-11-2020</a:t>
            </a:fld>
            <a:endParaRPr lang="en-IN"/>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IN"/>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6240F97-BA7B-4947-A735-77D0B29A5612}" type="slidenum">
              <a:rPr lang="en-IN" smtClean="0"/>
              <a:t>‹#›</a:t>
            </a:fld>
            <a:endParaRPr lang="en-IN"/>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E5AF27B-1B23-4CB7-94B6-815EA66011D8}" type="datetimeFigureOut">
              <a:rPr lang="en-IN" smtClean="0"/>
              <a:t>20-11-2020</a:t>
            </a:fld>
            <a:endParaRPr lang="en-IN"/>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IN"/>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6240F97-BA7B-4947-A735-77D0B29A5612}" type="slidenum">
              <a:rPr lang="en-IN" smtClean="0"/>
              <a:t>‹#›</a:t>
            </a:fld>
            <a:endParaRPr lang="en-I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dirty="0"/>
          </a:p>
        </p:txBody>
      </p:sp>
      <p:sp>
        <p:nvSpPr>
          <p:cNvPr id="3" name="Title 2"/>
          <p:cNvSpPr>
            <a:spLocks noGrp="1"/>
          </p:cNvSpPr>
          <p:nvPr>
            <p:ph type="title"/>
          </p:nvPr>
        </p:nvSpPr>
        <p:spPr/>
        <p:txBody>
          <a:bodyPr/>
          <a:lstStyle/>
          <a:p>
            <a:endParaRPr lang="en-IN"/>
          </a:p>
        </p:txBody>
      </p:sp>
      <p:pic>
        <p:nvPicPr>
          <p:cNvPr id="4" name="Picture 3">
            <a:extLst>
              <a:ext uri="{FF2B5EF4-FFF2-40B4-BE49-F238E27FC236}">
                <a16:creationId xmlns="" xmlns:a16="http://schemas.microsoft.com/office/drawing/2014/main" id="{AAA7B222-D855-C044-9C96-63AFF8DDBB7B}"/>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8043868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2044824"/>
          </a:xfrm>
        </p:spPr>
        <p:txBody>
          <a:bodyPr>
            <a:normAutofit fontScale="92500" lnSpcReduction="10000"/>
          </a:bodyPr>
          <a:lstStyle/>
          <a:p>
            <a:pPr algn="just"/>
            <a:r>
              <a:rPr lang="en-US" sz="2400" dirty="0" smtClean="0"/>
              <a:t>The Bangla Language Movement of February 21, 1952 in East Pakistan (now Bangladesh) was the beginning of the fight that results in subsequent Bangladesh liberation war in 1971 resulted in Bangladesh and made it as the only country in the world named after its language.</a:t>
            </a:r>
          </a:p>
          <a:p>
            <a:endParaRPr lang="en-IN" dirty="0"/>
          </a:p>
        </p:txBody>
      </p:sp>
      <p:sp>
        <p:nvSpPr>
          <p:cNvPr id="2" name="Title 1"/>
          <p:cNvSpPr>
            <a:spLocks noGrp="1"/>
          </p:cNvSpPr>
          <p:nvPr>
            <p:ph type="title"/>
          </p:nvPr>
        </p:nvSpPr>
        <p:spPr/>
        <p:txBody>
          <a:bodyPr/>
          <a:lstStyle/>
          <a:p>
            <a:endParaRPr lang="en-IN"/>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388" y="3933056"/>
            <a:ext cx="3981636" cy="2260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3212976"/>
            <a:ext cx="2376264" cy="3313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5432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433467"/>
          </a:xfrm>
        </p:spPr>
        <p:txBody>
          <a:bodyPr/>
          <a:lstStyle/>
          <a:p>
            <a:pPr algn="just"/>
            <a:r>
              <a:rPr lang="en-US" sz="2400" dirty="0" smtClean="0"/>
              <a:t>The ideals of the French revolution are the greatest examples of the power of Language: </a:t>
            </a:r>
            <a:r>
              <a:rPr lang="en-US" sz="2400" dirty="0" err="1" smtClean="0"/>
              <a:t>liberté</a:t>
            </a:r>
            <a:r>
              <a:rPr lang="en-US" sz="2400" dirty="0" smtClean="0"/>
              <a:t>, </a:t>
            </a:r>
            <a:r>
              <a:rPr lang="en-US" sz="2400" dirty="0" err="1" smtClean="0"/>
              <a:t>égalité</a:t>
            </a:r>
            <a:r>
              <a:rPr lang="en-US" sz="2400" dirty="0" smtClean="0"/>
              <a:t>, </a:t>
            </a:r>
            <a:r>
              <a:rPr lang="en-US" sz="2400" dirty="0" err="1" smtClean="0"/>
              <a:t>fraternité</a:t>
            </a:r>
            <a:r>
              <a:rPr lang="en-US" sz="2400" dirty="0" smtClean="0"/>
              <a:t>, which provided a very powerful language that inspired revolutions all over the world. </a:t>
            </a:r>
          </a:p>
          <a:p>
            <a:pPr algn="just"/>
            <a:endParaRPr lang="en-US" sz="2400" dirty="0"/>
          </a:p>
          <a:p>
            <a:pPr algn="just"/>
            <a:endParaRPr lang="en-US" sz="2400" dirty="0" smtClean="0"/>
          </a:p>
          <a:p>
            <a:pPr algn="just"/>
            <a:endParaRPr lang="en-US" sz="2400" dirty="0" smtClean="0"/>
          </a:p>
          <a:p>
            <a:pPr algn="just"/>
            <a:endParaRPr lang="en-US" sz="2400" dirty="0"/>
          </a:p>
          <a:p>
            <a:endParaRPr lang="en-IN" dirty="0"/>
          </a:p>
        </p:txBody>
      </p:sp>
      <p:sp>
        <p:nvSpPr>
          <p:cNvPr id="2" name="Title 1"/>
          <p:cNvSpPr>
            <a:spLocks noGrp="1"/>
          </p:cNvSpPr>
          <p:nvPr>
            <p:ph type="title"/>
          </p:nvPr>
        </p:nvSpPr>
        <p:spPr>
          <a:xfrm flipV="1">
            <a:off x="457200" y="188640"/>
            <a:ext cx="8229600" cy="85998"/>
          </a:xfrm>
        </p:spPr>
        <p:txBody>
          <a:bodyPr>
            <a:normAutofit fontScale="90000"/>
          </a:bodyPr>
          <a:lstStyle/>
          <a:p>
            <a:endParaRPr lang="en-IN"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2348880"/>
            <a:ext cx="2808312" cy="1578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8842"/>
          <a:stretch/>
        </p:blipFill>
        <p:spPr bwMode="auto">
          <a:xfrm>
            <a:off x="5076056" y="2060849"/>
            <a:ext cx="3816424" cy="4373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83568" y="4221088"/>
            <a:ext cx="4680520" cy="923330"/>
          </a:xfrm>
          <a:prstGeom prst="rect">
            <a:avLst/>
          </a:prstGeom>
          <a:noFill/>
        </p:spPr>
        <p:txBody>
          <a:bodyPr wrap="square" rtlCol="0">
            <a:spAutoFit/>
          </a:bodyPr>
          <a:lstStyle/>
          <a:p>
            <a:r>
              <a:rPr lang="en-US" dirty="0" smtClean="0"/>
              <a:t>* These words are even found mention in our Preamble and Constitution.</a:t>
            </a:r>
          </a:p>
          <a:p>
            <a:endParaRPr lang="en-IN" dirty="0"/>
          </a:p>
        </p:txBody>
      </p:sp>
    </p:spTree>
    <p:extLst>
      <p:ext uri="{BB962C8B-B14F-4D97-AF65-F5344CB8AC3E}">
        <p14:creationId xmlns:p14="http://schemas.microsoft.com/office/powerpoint/2010/main" val="3026717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algn="just"/>
            <a:r>
              <a:rPr lang="en-US" dirty="0" smtClean="0"/>
              <a:t>Estimates of the number of human languages in the world vary between 5,000 and 7,000. However, any precise estimate depends on the arbitrary distinction (dichotomy) between languages and dialect. Natural languages are spoken or signed, but any language can be encoded into secondary media using auditory, visual, or tactile stimuli – for example, in writing, whistling, signing, or braille. This is because human language is modality-independent.</a:t>
            </a:r>
          </a:p>
          <a:p>
            <a:pPr algn="just"/>
            <a:r>
              <a:rPr lang="en-US" dirty="0" smtClean="0"/>
              <a:t>There are various languages which are primarily based upon signs, whistles and absurd noises. And this doesn’t includes the sign languages for specially-abled persons.</a:t>
            </a:r>
          </a:p>
        </p:txBody>
      </p:sp>
      <p:sp>
        <p:nvSpPr>
          <p:cNvPr id="2" name="Title 1"/>
          <p:cNvSpPr>
            <a:spLocks noGrp="1"/>
          </p:cNvSpPr>
          <p:nvPr>
            <p:ph type="title"/>
          </p:nvPr>
        </p:nvSpPr>
        <p:spPr/>
        <p:txBody>
          <a:bodyPr/>
          <a:lstStyle/>
          <a:p>
            <a:r>
              <a:rPr lang="en-US" dirty="0" smtClean="0"/>
              <a:t>Some Interesting Facts…</a:t>
            </a:r>
            <a:endParaRPr lang="en-IN" dirty="0"/>
          </a:p>
        </p:txBody>
      </p:sp>
    </p:spTree>
    <p:extLst>
      <p:ext uri="{BB962C8B-B14F-4D97-AF65-F5344CB8AC3E}">
        <p14:creationId xmlns:p14="http://schemas.microsoft.com/office/powerpoint/2010/main" val="9797522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pPr algn="just"/>
            <a:r>
              <a:rPr lang="en-US" dirty="0" smtClean="0"/>
              <a:t>There are over 7000 languages on the planet with over 2400 in danger of dying out. Despite this rich variety of languages, roughly half the world’s population speaks only 10 of them.  This means that there are hundreds or thousands of languages you haven’t heard of.</a:t>
            </a:r>
          </a:p>
          <a:p>
            <a:pPr algn="just"/>
            <a:r>
              <a:rPr lang="en-US" dirty="0" smtClean="0"/>
              <a:t>Some of the most interesting or you can say weirdest languages are as follows;</a:t>
            </a:r>
          </a:p>
          <a:p>
            <a:pPr marL="0" indent="0">
              <a:buNone/>
            </a:pPr>
            <a:endParaRPr lang="en-US" dirty="0" smtClean="0"/>
          </a:p>
          <a:p>
            <a:pPr>
              <a:buFont typeface="Wingdings" pitchFamily="2" charset="2"/>
              <a:buChar char="q"/>
            </a:pPr>
            <a:r>
              <a:rPr lang="en-US" dirty="0"/>
              <a:t> </a:t>
            </a:r>
            <a:r>
              <a:rPr lang="en-IN" b="1" dirty="0" err="1"/>
              <a:t>Archi</a:t>
            </a:r>
            <a:endParaRPr lang="en-IN" b="1" dirty="0"/>
          </a:p>
          <a:p>
            <a:pPr>
              <a:buFont typeface="Wingdings" pitchFamily="2" charset="2"/>
              <a:buChar char="q"/>
            </a:pPr>
            <a:r>
              <a:rPr lang="en-IN" b="1" dirty="0" smtClean="0"/>
              <a:t> </a:t>
            </a:r>
            <a:r>
              <a:rPr lang="en-IN" b="1" dirty="0" err="1" smtClean="0"/>
              <a:t>Silbo</a:t>
            </a:r>
            <a:r>
              <a:rPr lang="en-IN" b="1" dirty="0" smtClean="0"/>
              <a:t> </a:t>
            </a:r>
            <a:r>
              <a:rPr lang="en-IN" b="1" dirty="0" err="1" smtClean="0"/>
              <a:t>Gomero</a:t>
            </a:r>
            <a:endParaRPr lang="en-IN" b="1" dirty="0" smtClean="0"/>
          </a:p>
          <a:p>
            <a:pPr>
              <a:buFont typeface="Wingdings" pitchFamily="2" charset="2"/>
              <a:buChar char="q"/>
            </a:pPr>
            <a:r>
              <a:rPr lang="en-US" b="1" dirty="0"/>
              <a:t> </a:t>
            </a:r>
            <a:r>
              <a:rPr lang="en-IN" b="1" dirty="0"/>
              <a:t>Xhosa</a:t>
            </a:r>
          </a:p>
          <a:p>
            <a:pPr>
              <a:buFont typeface="Wingdings" pitchFamily="2" charset="2"/>
              <a:buChar char="q"/>
            </a:pPr>
            <a:r>
              <a:rPr lang="en-US" b="1" dirty="0" smtClean="0"/>
              <a:t> </a:t>
            </a:r>
            <a:r>
              <a:rPr lang="en-IN" b="1" dirty="0" err="1"/>
              <a:t>Taa</a:t>
            </a:r>
            <a:r>
              <a:rPr lang="en-IN" b="1" dirty="0"/>
              <a:t> (</a:t>
            </a:r>
            <a:r>
              <a:rPr lang="en-IN" b="1" dirty="0" err="1"/>
              <a:t>ǃXóõ</a:t>
            </a:r>
            <a:r>
              <a:rPr lang="en-IN" b="1" dirty="0"/>
              <a:t>)</a:t>
            </a:r>
          </a:p>
          <a:p>
            <a:pPr>
              <a:buFont typeface="Wingdings" pitchFamily="2" charset="2"/>
              <a:buChar char="q"/>
            </a:pPr>
            <a:r>
              <a:rPr lang="en-US" b="1" dirty="0" smtClean="0"/>
              <a:t> </a:t>
            </a:r>
            <a:r>
              <a:rPr lang="en-US" b="1" dirty="0" err="1" smtClean="0"/>
              <a:t>Juǀʼhoan</a:t>
            </a:r>
            <a:r>
              <a:rPr lang="en-US" b="1" dirty="0" smtClean="0"/>
              <a:t> (Used in the movie ‘The Gods Must </a:t>
            </a:r>
            <a:r>
              <a:rPr lang="en-US" b="1" dirty="0"/>
              <a:t>B</a:t>
            </a:r>
            <a:r>
              <a:rPr lang="en-US" b="1" dirty="0" smtClean="0"/>
              <a:t>e Crazy’)</a:t>
            </a:r>
            <a:endParaRPr lang="en-IN" b="1" dirty="0"/>
          </a:p>
          <a:p>
            <a:pPr>
              <a:buFont typeface="Wingdings" pitchFamily="2" charset="2"/>
              <a:buChar char="q"/>
            </a:pPr>
            <a:endParaRPr lang="en-IN" dirty="0"/>
          </a:p>
        </p:txBody>
      </p:sp>
      <p:sp>
        <p:nvSpPr>
          <p:cNvPr id="2" name="Title 1"/>
          <p:cNvSpPr>
            <a:spLocks noGrp="1"/>
          </p:cNvSpPr>
          <p:nvPr>
            <p:ph type="title"/>
          </p:nvPr>
        </p:nvSpPr>
        <p:spPr/>
        <p:txBody>
          <a:bodyPr/>
          <a:lstStyle/>
          <a:p>
            <a:endParaRPr lang="en-IN"/>
          </a:p>
        </p:txBody>
      </p:sp>
    </p:spTree>
    <p:extLst>
      <p:ext uri="{BB962C8B-B14F-4D97-AF65-F5344CB8AC3E}">
        <p14:creationId xmlns:p14="http://schemas.microsoft.com/office/powerpoint/2010/main" val="11342387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649491"/>
          </a:xfrm>
        </p:spPr>
        <p:txBody>
          <a:bodyPr/>
          <a:lstStyle/>
          <a:p>
            <a:pPr algn="just"/>
            <a:r>
              <a:rPr lang="en-US" sz="2400" dirty="0" smtClean="0"/>
              <a:t>Another interesting fact about Language is; it can be created for specific purposes. More than 44 languages has been created in last 80 years just to serve specific purposes.</a:t>
            </a:r>
          </a:p>
          <a:p>
            <a:pPr algn="just"/>
            <a:r>
              <a:rPr lang="en-US" sz="2400" dirty="0" smtClean="0"/>
              <a:t>Some of the Famous Constructed/Fictional Languages are very familiar with you all.</a:t>
            </a:r>
            <a:endParaRPr lang="en-IN" sz="2400" dirty="0" smtClean="0"/>
          </a:p>
          <a:p>
            <a:endParaRPr lang="en-IN" dirty="0"/>
          </a:p>
        </p:txBody>
      </p:sp>
      <p:sp>
        <p:nvSpPr>
          <p:cNvPr id="2" name="Title 1"/>
          <p:cNvSpPr>
            <a:spLocks noGrp="1"/>
          </p:cNvSpPr>
          <p:nvPr>
            <p:ph type="title"/>
          </p:nvPr>
        </p:nvSpPr>
        <p:spPr>
          <a:xfrm flipV="1">
            <a:off x="457200" y="116632"/>
            <a:ext cx="8229600" cy="158006"/>
          </a:xfrm>
        </p:spPr>
        <p:txBody>
          <a:bodyPr>
            <a:normAutofit fontScale="90000"/>
          </a:bodyPr>
          <a:lstStyle/>
          <a:p>
            <a:endParaRPr lang="en-IN" dirty="0"/>
          </a:p>
        </p:txBody>
      </p:sp>
      <p:pic>
        <p:nvPicPr>
          <p:cNvPr id="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780928"/>
            <a:ext cx="3456384" cy="2994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2180049" y="5863189"/>
            <a:ext cx="915635" cy="369332"/>
          </a:xfrm>
          <a:prstGeom prst="rect">
            <a:avLst/>
          </a:prstGeom>
        </p:spPr>
        <p:txBody>
          <a:bodyPr wrap="none">
            <a:spAutoFit/>
          </a:bodyPr>
          <a:lstStyle/>
          <a:p>
            <a:r>
              <a:rPr lang="en-IN" b="1" dirty="0" err="1" smtClean="0">
                <a:latin typeface="Book Antiqua" pitchFamily="18" charset="0"/>
              </a:rPr>
              <a:t>KiLiKi</a:t>
            </a:r>
            <a:endParaRPr lang="en-IN" b="1" dirty="0">
              <a:latin typeface="Book Antiqua" pitchFamily="18" charset="0"/>
            </a:endParaRPr>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6537" y="2780928"/>
            <a:ext cx="3382963" cy="299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6259600" y="6002059"/>
            <a:ext cx="1556836" cy="369332"/>
          </a:xfrm>
          <a:prstGeom prst="rect">
            <a:avLst/>
          </a:prstGeom>
        </p:spPr>
        <p:txBody>
          <a:bodyPr wrap="none">
            <a:spAutoFit/>
          </a:bodyPr>
          <a:lstStyle/>
          <a:p>
            <a:r>
              <a:rPr lang="en-IN" b="1" dirty="0" err="1">
                <a:latin typeface="Book Antiqua" pitchFamily="18" charset="0"/>
              </a:rPr>
              <a:t>Parseltongue</a:t>
            </a:r>
            <a:endParaRPr lang="en-IN" dirty="0">
              <a:latin typeface="Book Antiqua" pitchFamily="18" charset="0"/>
            </a:endParaRPr>
          </a:p>
        </p:txBody>
      </p:sp>
    </p:spTree>
    <p:extLst>
      <p:ext uri="{BB962C8B-B14F-4D97-AF65-F5344CB8AC3E}">
        <p14:creationId xmlns:p14="http://schemas.microsoft.com/office/powerpoint/2010/main" val="26163341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algn="just"/>
            <a:r>
              <a:rPr lang="en-US" dirty="0" smtClean="0"/>
              <a:t>There are over 7000 languages on the planet with over 2400 in danger of dying out. Despite this rich variety of languages, roughly half the world’s population speaks only 10 of them.  This means that there are hundreds or thousands of languages you haven’t heard of. If you’re interested in languages or looking into learning a second language, then it may help to see just how dynamic language can be.</a:t>
            </a:r>
          </a:p>
          <a:p>
            <a:pPr algn="just"/>
            <a:r>
              <a:rPr lang="en-US" dirty="0" smtClean="0"/>
              <a:t>This </a:t>
            </a:r>
            <a:r>
              <a:rPr lang="en-US" dirty="0" err="1" smtClean="0"/>
              <a:t>Ek</a:t>
            </a:r>
            <a:r>
              <a:rPr lang="en-US" dirty="0" smtClean="0"/>
              <a:t> Bharat </a:t>
            </a:r>
            <a:r>
              <a:rPr lang="en-US" dirty="0" err="1" smtClean="0"/>
              <a:t>Shresth</a:t>
            </a:r>
            <a:r>
              <a:rPr lang="en-US" dirty="0" smtClean="0"/>
              <a:t> Bharat </a:t>
            </a:r>
            <a:r>
              <a:rPr lang="en-US" dirty="0" err="1" smtClean="0"/>
              <a:t>Programme</a:t>
            </a:r>
            <a:r>
              <a:rPr lang="en-US" dirty="0" smtClean="0"/>
              <a:t> can serve as a bridge for you to learn </a:t>
            </a:r>
            <a:r>
              <a:rPr lang="en-US" dirty="0" err="1" smtClean="0"/>
              <a:t>Odia</a:t>
            </a:r>
            <a:r>
              <a:rPr lang="en-US" dirty="0" smtClean="0"/>
              <a:t> as your second language; and all </a:t>
            </a:r>
            <a:r>
              <a:rPr lang="en-US" dirty="0" err="1" smtClean="0"/>
              <a:t>Odia</a:t>
            </a:r>
            <a:r>
              <a:rPr lang="en-US" dirty="0" smtClean="0"/>
              <a:t> Participants would also get a chance to learn Marathi as well.</a:t>
            </a:r>
            <a:endParaRPr lang="en-IN" dirty="0"/>
          </a:p>
        </p:txBody>
      </p:sp>
      <p:sp>
        <p:nvSpPr>
          <p:cNvPr id="2" name="Title 1"/>
          <p:cNvSpPr>
            <a:spLocks noGrp="1"/>
          </p:cNvSpPr>
          <p:nvPr>
            <p:ph type="title"/>
          </p:nvPr>
        </p:nvSpPr>
        <p:spPr/>
        <p:txBody>
          <a:bodyPr/>
          <a:lstStyle/>
          <a:p>
            <a:endParaRPr lang="en-IN"/>
          </a:p>
        </p:txBody>
      </p:sp>
    </p:spTree>
    <p:extLst>
      <p:ext uri="{BB962C8B-B14F-4D97-AF65-F5344CB8AC3E}">
        <p14:creationId xmlns:p14="http://schemas.microsoft.com/office/powerpoint/2010/main" val="2406260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0768"/>
            <a:ext cx="8229600" cy="4785395"/>
          </a:xfrm>
        </p:spPr>
        <p:txBody>
          <a:bodyPr>
            <a:normAutofit fontScale="92500"/>
          </a:bodyPr>
          <a:lstStyle/>
          <a:p>
            <a:pPr algn="just"/>
            <a:r>
              <a:rPr lang="en-US" dirty="0" err="1" smtClean="0"/>
              <a:t>Odia</a:t>
            </a:r>
            <a:r>
              <a:rPr lang="en-US" dirty="0" smtClean="0"/>
              <a:t> is the major language in </a:t>
            </a:r>
            <a:r>
              <a:rPr lang="en-US" dirty="0" err="1" smtClean="0"/>
              <a:t>Odisha</a:t>
            </a:r>
            <a:r>
              <a:rPr lang="en-US" dirty="0" smtClean="0"/>
              <a:t> State, which is spoken by 82% of the population.</a:t>
            </a:r>
          </a:p>
          <a:p>
            <a:pPr algn="just"/>
            <a:r>
              <a:rPr lang="en-US" dirty="0" smtClean="0"/>
              <a:t>Apart from </a:t>
            </a:r>
            <a:r>
              <a:rPr lang="en-US" dirty="0" err="1" smtClean="0"/>
              <a:t>Odia</a:t>
            </a:r>
            <a:r>
              <a:rPr lang="en-US" dirty="0" smtClean="0"/>
              <a:t>; Hindi, Bengali, Urdu and Telugu; there are 21 languages and 74 dialects. Of the 21 tribal languages, seven have their own scripts. However, </a:t>
            </a:r>
            <a:r>
              <a:rPr lang="en-US" dirty="0" err="1" smtClean="0"/>
              <a:t>Odia</a:t>
            </a:r>
            <a:r>
              <a:rPr lang="en-US" dirty="0" smtClean="0"/>
              <a:t> is used as the medium of communication in the dictionaries.</a:t>
            </a:r>
          </a:p>
          <a:p>
            <a:pPr algn="just"/>
            <a:r>
              <a:rPr lang="en-US" dirty="0" err="1" smtClean="0"/>
              <a:t>Odia</a:t>
            </a:r>
            <a:r>
              <a:rPr lang="en-US" dirty="0" smtClean="0"/>
              <a:t> is the sixth Indian language to be designated a Classical language, on the basis of having a long literary history and not having borrowed extensively from other languages.</a:t>
            </a:r>
          </a:p>
          <a:p>
            <a:endParaRPr lang="en-IN" dirty="0"/>
          </a:p>
        </p:txBody>
      </p:sp>
      <p:sp>
        <p:nvSpPr>
          <p:cNvPr id="2" name="Title 1"/>
          <p:cNvSpPr>
            <a:spLocks noGrp="1"/>
          </p:cNvSpPr>
          <p:nvPr>
            <p:ph type="title"/>
          </p:nvPr>
        </p:nvSpPr>
        <p:spPr>
          <a:xfrm>
            <a:off x="467544" y="2617"/>
            <a:ext cx="8229600" cy="1143000"/>
          </a:xfrm>
        </p:spPr>
        <p:txBody>
          <a:bodyPr/>
          <a:lstStyle/>
          <a:p>
            <a:r>
              <a:rPr lang="en-US" dirty="0" smtClean="0"/>
              <a:t>Languages in </a:t>
            </a:r>
            <a:r>
              <a:rPr lang="en-US" dirty="0" err="1" smtClean="0"/>
              <a:t>Odisha</a:t>
            </a:r>
            <a:endParaRPr lang="en-IN" dirty="0"/>
          </a:p>
        </p:txBody>
      </p:sp>
    </p:spTree>
    <p:extLst>
      <p:ext uri="{BB962C8B-B14F-4D97-AF65-F5344CB8AC3E}">
        <p14:creationId xmlns:p14="http://schemas.microsoft.com/office/powerpoint/2010/main" val="16403530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3555" b="53340"/>
          <a:stretch/>
        </p:blipFill>
        <p:spPr bwMode="auto">
          <a:xfrm>
            <a:off x="848354" y="1052736"/>
            <a:ext cx="4104456"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67544" y="0"/>
            <a:ext cx="8229600" cy="1008112"/>
          </a:xfrm>
        </p:spPr>
        <p:txBody>
          <a:bodyPr>
            <a:normAutofit fontScale="90000"/>
          </a:bodyPr>
          <a:lstStyle/>
          <a:p>
            <a:r>
              <a:rPr lang="en-IN" dirty="0" smtClean="0">
                <a:latin typeface="Book Antiqua" pitchFamily="18" charset="0"/>
              </a:rPr>
              <a:t>Linguistic Demography of </a:t>
            </a:r>
            <a:r>
              <a:rPr lang="en-IN" dirty="0" err="1" smtClean="0">
                <a:latin typeface="Book Antiqua" pitchFamily="18" charset="0"/>
              </a:rPr>
              <a:t>Odisha</a:t>
            </a:r>
            <a:endParaRPr lang="en-IN" dirty="0">
              <a:latin typeface="Book Antiqua" pitchFamily="18" charset="0"/>
            </a:endParaRPr>
          </a:p>
        </p:txBody>
      </p:sp>
      <p:pic>
        <p:nvPicPr>
          <p:cNvPr id="614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5612" t="50000" r="36303" b="22697"/>
          <a:stretch/>
        </p:blipFill>
        <p:spPr bwMode="auto">
          <a:xfrm>
            <a:off x="4226960" y="908720"/>
            <a:ext cx="1938969" cy="280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15633" y="3934971"/>
            <a:ext cx="7776864"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n-US" b="1" i="1" dirty="0" smtClean="0">
                <a:latin typeface="Book Antiqua" pitchFamily="18" charset="0"/>
              </a:rPr>
              <a:t>Ho</a:t>
            </a:r>
            <a:r>
              <a:rPr lang="en-US" dirty="0" smtClean="0">
                <a:latin typeface="Book Antiqua" pitchFamily="18" charset="0"/>
              </a:rPr>
              <a:t> is a </a:t>
            </a:r>
            <a:r>
              <a:rPr lang="en-US" dirty="0" err="1" smtClean="0">
                <a:latin typeface="Book Antiqua" pitchFamily="18" charset="0"/>
              </a:rPr>
              <a:t>Munda</a:t>
            </a:r>
            <a:r>
              <a:rPr lang="en-US" dirty="0" smtClean="0">
                <a:latin typeface="Book Antiqua" pitchFamily="18" charset="0"/>
              </a:rPr>
              <a:t> language of the Austroasiatic language family spoken primarily in India by about 1.04 million people by the Ho, </a:t>
            </a:r>
            <a:r>
              <a:rPr lang="en-US" dirty="0" err="1" smtClean="0">
                <a:latin typeface="Book Antiqua" pitchFamily="18" charset="0"/>
              </a:rPr>
              <a:t>Munda</a:t>
            </a:r>
            <a:r>
              <a:rPr lang="en-US" dirty="0" smtClean="0">
                <a:latin typeface="Book Antiqua" pitchFamily="18" charset="0"/>
              </a:rPr>
              <a:t>, </a:t>
            </a:r>
            <a:r>
              <a:rPr lang="en-US" dirty="0" err="1" smtClean="0">
                <a:latin typeface="Book Antiqua" pitchFamily="18" charset="0"/>
              </a:rPr>
              <a:t>Kolha</a:t>
            </a:r>
            <a:r>
              <a:rPr lang="en-US" dirty="0" smtClean="0">
                <a:latin typeface="Book Antiqua" pitchFamily="18" charset="0"/>
              </a:rPr>
              <a:t> and </a:t>
            </a:r>
            <a:r>
              <a:rPr lang="en-US" dirty="0" err="1" smtClean="0">
                <a:latin typeface="Book Antiqua" pitchFamily="18" charset="0"/>
              </a:rPr>
              <a:t>Kol</a:t>
            </a:r>
            <a:r>
              <a:rPr lang="en-US" dirty="0" smtClean="0">
                <a:latin typeface="Book Antiqua" pitchFamily="18" charset="0"/>
              </a:rPr>
              <a:t> tribal communities of </a:t>
            </a:r>
            <a:r>
              <a:rPr lang="en-US" dirty="0" err="1" smtClean="0">
                <a:latin typeface="Book Antiqua" pitchFamily="18" charset="0"/>
              </a:rPr>
              <a:t>Odisha</a:t>
            </a:r>
            <a:r>
              <a:rPr lang="en-US" dirty="0" smtClean="0">
                <a:latin typeface="Book Antiqua" pitchFamily="18" charset="0"/>
              </a:rPr>
              <a:t>, Jharkhand, Bihar, Chhattisgarh, West Bengal, Assam </a:t>
            </a:r>
            <a:endParaRPr lang="en-IN" dirty="0">
              <a:latin typeface="Book Antiqua" pitchFamily="18" charset="0"/>
            </a:endParaRPr>
          </a:p>
        </p:txBody>
      </p:sp>
      <p:sp>
        <p:nvSpPr>
          <p:cNvPr id="5" name="TextBox 4"/>
          <p:cNvSpPr txBox="1"/>
          <p:nvPr/>
        </p:nvSpPr>
        <p:spPr>
          <a:xfrm>
            <a:off x="815633" y="5229200"/>
            <a:ext cx="7776864" cy="120032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en-US" b="1" i="1" dirty="0" smtClean="0">
                <a:latin typeface="Book Antiqua" pitchFamily="18" charset="0"/>
              </a:rPr>
              <a:t>Santali </a:t>
            </a:r>
            <a:r>
              <a:rPr lang="en-US" dirty="0" smtClean="0">
                <a:latin typeface="Book Antiqua" pitchFamily="18" charset="0"/>
              </a:rPr>
              <a:t>also known as </a:t>
            </a:r>
            <a:r>
              <a:rPr lang="en-US" dirty="0" err="1" smtClean="0">
                <a:latin typeface="Book Antiqua" pitchFamily="18" charset="0"/>
              </a:rPr>
              <a:t>Santhali</a:t>
            </a:r>
            <a:r>
              <a:rPr lang="en-US" dirty="0" smtClean="0">
                <a:latin typeface="Book Antiqua" pitchFamily="18" charset="0"/>
              </a:rPr>
              <a:t>, is the most widely spoken language of the </a:t>
            </a:r>
            <a:r>
              <a:rPr lang="en-US" dirty="0" err="1" smtClean="0">
                <a:latin typeface="Book Antiqua" pitchFamily="18" charset="0"/>
              </a:rPr>
              <a:t>Munda</a:t>
            </a:r>
            <a:r>
              <a:rPr lang="en-US" dirty="0" smtClean="0">
                <a:latin typeface="Book Antiqua" pitchFamily="18" charset="0"/>
              </a:rPr>
              <a:t> subfamily of the Austroasiatic languages, related to Ho and Mundari, spoken mainly in the Indian states of Assam, Bihar, Jharkhand, Mizoram, </a:t>
            </a:r>
            <a:r>
              <a:rPr lang="en-US" dirty="0" err="1" smtClean="0">
                <a:latin typeface="Book Antiqua" pitchFamily="18" charset="0"/>
              </a:rPr>
              <a:t>Odisha</a:t>
            </a:r>
            <a:r>
              <a:rPr lang="en-US" dirty="0" smtClean="0">
                <a:latin typeface="Book Antiqua" pitchFamily="18" charset="0"/>
              </a:rPr>
              <a:t>, Tripura and West Bengal.</a:t>
            </a:r>
            <a:endParaRPr lang="en-IN" dirty="0">
              <a:latin typeface="Book Antiqua" pitchFamily="18" charset="0"/>
            </a:endParaRPr>
          </a:p>
        </p:txBody>
      </p:sp>
    </p:spTree>
    <p:extLst>
      <p:ext uri="{BB962C8B-B14F-4D97-AF65-F5344CB8AC3E}">
        <p14:creationId xmlns:p14="http://schemas.microsoft.com/office/powerpoint/2010/main" val="1519192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algn="just"/>
            <a:r>
              <a:rPr lang="en-US" sz="2400" dirty="0" err="1" smtClean="0"/>
              <a:t>Odia</a:t>
            </a:r>
            <a:r>
              <a:rPr lang="en-US" sz="2400" dirty="0" smtClean="0"/>
              <a:t> is spoken in parts of West Bengal, Jharkhand, Chhattisgarh, and Andhra Pradesh. It is the official language of </a:t>
            </a:r>
            <a:r>
              <a:rPr lang="en-US" sz="2400" dirty="0" err="1" smtClean="0"/>
              <a:t>Odisha</a:t>
            </a:r>
            <a:r>
              <a:rPr lang="en-US" sz="2400" dirty="0" smtClean="0"/>
              <a:t> and the second official language of Jharkhand. The language is also spoken by a sizeable population of at least 1 million people in Chhattisgarh.</a:t>
            </a:r>
          </a:p>
          <a:p>
            <a:pPr algn="just"/>
            <a:r>
              <a:rPr lang="en-US" sz="2400" dirty="0" smtClean="0"/>
              <a:t>The </a:t>
            </a:r>
            <a:r>
              <a:rPr lang="en-US" sz="2400" dirty="0" err="1" smtClean="0"/>
              <a:t>Odia</a:t>
            </a:r>
            <a:r>
              <a:rPr lang="en-US" sz="2400" dirty="0" smtClean="0"/>
              <a:t> diaspora constitute a sizeable number in several countries around the world constituting 5 lakhs </a:t>
            </a:r>
            <a:r>
              <a:rPr lang="en-US" sz="2400" dirty="0" err="1" smtClean="0"/>
              <a:t>Odia</a:t>
            </a:r>
            <a:r>
              <a:rPr lang="en-US" sz="2400" dirty="0" smtClean="0"/>
              <a:t> speakers around the world outside of India.</a:t>
            </a:r>
          </a:p>
          <a:p>
            <a:pPr algn="just"/>
            <a:r>
              <a:rPr lang="en-US" sz="2400" dirty="0" smtClean="0"/>
              <a:t>It is spoken as a native tongue by the </a:t>
            </a:r>
            <a:r>
              <a:rPr lang="en-US" sz="2400" dirty="0" err="1" smtClean="0"/>
              <a:t>Bonaz</a:t>
            </a:r>
            <a:r>
              <a:rPr lang="en-US" sz="2400" dirty="0" smtClean="0"/>
              <a:t> community in northeastern Bangladesh, whom British brought them over from </a:t>
            </a:r>
            <a:r>
              <a:rPr lang="en-US" sz="2400" dirty="0" err="1" smtClean="0"/>
              <a:t>Odisha</a:t>
            </a:r>
            <a:r>
              <a:rPr lang="en-US" sz="2400" dirty="0" smtClean="0"/>
              <a:t> to work as tea garden </a:t>
            </a:r>
            <a:r>
              <a:rPr lang="en-US" sz="2400" dirty="0" err="1" smtClean="0"/>
              <a:t>labourers</a:t>
            </a:r>
            <a:r>
              <a:rPr lang="en-US" sz="2400" dirty="0" smtClean="0"/>
              <a:t> in the </a:t>
            </a:r>
            <a:r>
              <a:rPr lang="en-US" sz="2400" dirty="0" err="1" smtClean="0"/>
              <a:t>Sylhet</a:t>
            </a:r>
            <a:r>
              <a:rPr lang="en-US" sz="2400" dirty="0" smtClean="0"/>
              <a:t> region in the nineteenth century.</a:t>
            </a:r>
            <a:endParaRPr lang="en-IN" sz="2400" dirty="0"/>
          </a:p>
        </p:txBody>
      </p:sp>
      <p:sp>
        <p:nvSpPr>
          <p:cNvPr id="2" name="Title 1"/>
          <p:cNvSpPr>
            <a:spLocks noGrp="1"/>
          </p:cNvSpPr>
          <p:nvPr>
            <p:ph type="title"/>
          </p:nvPr>
        </p:nvSpPr>
        <p:spPr/>
        <p:txBody>
          <a:bodyPr/>
          <a:lstStyle/>
          <a:p>
            <a:r>
              <a:rPr lang="en-US" dirty="0" err="1" smtClean="0"/>
              <a:t>Odia</a:t>
            </a:r>
            <a:r>
              <a:rPr lang="en-US" dirty="0" smtClean="0"/>
              <a:t> Outside </a:t>
            </a:r>
            <a:r>
              <a:rPr lang="en-US" dirty="0" err="1" smtClean="0"/>
              <a:t>Odisha</a:t>
            </a:r>
            <a:r>
              <a:rPr lang="en-US" dirty="0" smtClean="0"/>
              <a:t>…….</a:t>
            </a:r>
            <a:endParaRPr lang="en-IN" dirty="0"/>
          </a:p>
        </p:txBody>
      </p:sp>
    </p:spTree>
    <p:extLst>
      <p:ext uri="{BB962C8B-B14F-4D97-AF65-F5344CB8AC3E}">
        <p14:creationId xmlns:p14="http://schemas.microsoft.com/office/powerpoint/2010/main" val="36831375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lgn="just"/>
            <a:r>
              <a:rPr lang="en-US" sz="2300" dirty="0" smtClean="0"/>
              <a:t>The Orissa Official Language Act, 1954 is an Act of </a:t>
            </a:r>
            <a:r>
              <a:rPr lang="en-US" sz="2300" dirty="0" err="1" smtClean="0"/>
              <a:t>Odisha</a:t>
            </a:r>
            <a:r>
              <a:rPr lang="en-US" sz="2300" dirty="0" smtClean="0"/>
              <a:t> Legislative Assembly that recognizes Oriya(</a:t>
            </a:r>
            <a:r>
              <a:rPr lang="en-US" sz="2300" dirty="0" err="1" smtClean="0"/>
              <a:t>Odia</a:t>
            </a:r>
            <a:r>
              <a:rPr lang="en-US" sz="2300" dirty="0" smtClean="0"/>
              <a:t>) "to be used for all or any of the official purposes of the State of Orissa.</a:t>
            </a:r>
          </a:p>
          <a:p>
            <a:pPr algn="just"/>
            <a:r>
              <a:rPr lang="en-US" sz="2300" dirty="0" smtClean="0"/>
              <a:t>Later on with an Amendment to the Act in 1963, English, in addition to </a:t>
            </a:r>
            <a:r>
              <a:rPr lang="en-US" sz="2300" dirty="0" err="1" smtClean="0"/>
              <a:t>Odia</a:t>
            </a:r>
            <a:r>
              <a:rPr lang="en-US" sz="2300" dirty="0" smtClean="0"/>
              <a:t>; continued to be used for all Official purposes.</a:t>
            </a:r>
          </a:p>
          <a:p>
            <a:pPr algn="just"/>
            <a:r>
              <a:rPr lang="en-US" sz="2300" dirty="0" smtClean="0"/>
              <a:t>In Schools and Colleges; most of the State owned Schools have </a:t>
            </a:r>
            <a:r>
              <a:rPr lang="en-US" sz="2300" dirty="0" err="1" smtClean="0"/>
              <a:t>Odia</a:t>
            </a:r>
            <a:r>
              <a:rPr lang="en-US" sz="2300" dirty="0" smtClean="0"/>
              <a:t> as the mode of instruction along with English as Second Language and Hindi/</a:t>
            </a:r>
            <a:r>
              <a:rPr lang="en-US" sz="2300" dirty="0" err="1" smtClean="0"/>
              <a:t>Sankrit</a:t>
            </a:r>
            <a:r>
              <a:rPr lang="en-US" sz="2300" dirty="0" smtClean="0"/>
              <a:t>/Urdu as Third language.</a:t>
            </a:r>
          </a:p>
          <a:p>
            <a:pPr algn="just"/>
            <a:r>
              <a:rPr lang="en-US" sz="2300" dirty="0" smtClean="0"/>
              <a:t>In Colleges, the mode of instruction is English; with </a:t>
            </a:r>
            <a:r>
              <a:rPr lang="en-US" sz="2300" dirty="0" err="1" smtClean="0"/>
              <a:t>Odia</a:t>
            </a:r>
            <a:r>
              <a:rPr lang="en-US" sz="2300" dirty="0" smtClean="0"/>
              <a:t>, Hindi and Urdu mode of instruction is available as optional depending upon the availability of resources at the Institution and the desire of Student.</a:t>
            </a:r>
            <a:endParaRPr lang="en-IN" sz="2300" dirty="0"/>
          </a:p>
        </p:txBody>
      </p:sp>
      <p:sp>
        <p:nvSpPr>
          <p:cNvPr id="2" name="Title 1"/>
          <p:cNvSpPr>
            <a:spLocks noGrp="1"/>
          </p:cNvSpPr>
          <p:nvPr>
            <p:ph type="title"/>
          </p:nvPr>
        </p:nvSpPr>
        <p:spPr/>
        <p:txBody>
          <a:bodyPr/>
          <a:lstStyle/>
          <a:p>
            <a:r>
              <a:rPr lang="en-US" dirty="0" smtClean="0"/>
              <a:t>Use of </a:t>
            </a:r>
            <a:r>
              <a:rPr lang="en-US" dirty="0" err="1" smtClean="0"/>
              <a:t>Odia</a:t>
            </a:r>
            <a:r>
              <a:rPr lang="en-US" dirty="0" smtClean="0"/>
              <a:t> Language</a:t>
            </a:r>
            <a:endParaRPr lang="en-IN" dirty="0"/>
          </a:p>
        </p:txBody>
      </p:sp>
    </p:spTree>
    <p:extLst>
      <p:ext uri="{BB962C8B-B14F-4D97-AF65-F5344CB8AC3E}">
        <p14:creationId xmlns:p14="http://schemas.microsoft.com/office/powerpoint/2010/main" val="16168532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680C1B01-489A-494E-B29F-DB460629E8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9144000" cy="6858101"/>
          </a:xfrm>
          <a:prstGeom prst="rect">
            <a:avLst/>
          </a:prstGeom>
        </p:spPr>
      </p:pic>
    </p:spTree>
    <p:extLst>
      <p:ext uri="{BB962C8B-B14F-4D97-AF65-F5344CB8AC3E}">
        <p14:creationId xmlns:p14="http://schemas.microsoft.com/office/powerpoint/2010/main" val="1053851421"/>
      </p:ext>
    </p:extLst>
  </p:cSld>
  <p:clrMapOvr>
    <a:masterClrMapping/>
  </p:clrMapOvr>
  <mc:AlternateContent xmlns:mc="http://schemas.openxmlformats.org/markup-compatibility/2006" xmlns:p14="http://schemas.microsoft.com/office/powerpoint/2010/main">
    <mc:Choice Requires="p14">
      <p:transition spd="slow" p14:dur="1500" advClick="0" advTm="5000">
        <p14:doors dir="vert"/>
      </p:transition>
    </mc:Choice>
    <mc:Fallback xmlns="">
      <p:transition spd="slow" advClick="0" advTm="5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algn="just"/>
            <a:r>
              <a:rPr lang="en-US" dirty="0" smtClean="0"/>
              <a:t>The term </a:t>
            </a:r>
            <a:r>
              <a:rPr lang="en-US" dirty="0" err="1" smtClean="0"/>
              <a:t>Odia</a:t>
            </a:r>
            <a:r>
              <a:rPr lang="en-US" dirty="0" smtClean="0"/>
              <a:t> comes from ancient Sanskrit Odra. The </a:t>
            </a:r>
            <a:r>
              <a:rPr lang="en-US" dirty="0" err="1" smtClean="0"/>
              <a:t>Odrakas</a:t>
            </a:r>
            <a:r>
              <a:rPr lang="en-US" dirty="0" smtClean="0"/>
              <a:t> are stated as one of the people that fought in the Mahabharata. </a:t>
            </a:r>
          </a:p>
          <a:p>
            <a:pPr algn="just"/>
            <a:r>
              <a:rPr lang="en-US" dirty="0" err="1" smtClean="0"/>
              <a:t>Odia</a:t>
            </a:r>
            <a:r>
              <a:rPr lang="en-US" dirty="0" smtClean="0"/>
              <a:t> is an Eastern Indo-Aryan language belonging to the Indo-Aryan language family. It is thought to be directly descended from an Odra </a:t>
            </a:r>
            <a:r>
              <a:rPr lang="en-US" dirty="0" err="1" smtClean="0"/>
              <a:t>Prakrit</a:t>
            </a:r>
            <a:r>
              <a:rPr lang="en-US" dirty="0" smtClean="0"/>
              <a:t>, which was spoken in east India over 1,500 years ago, and is the primary language used in early Jain texts.</a:t>
            </a:r>
          </a:p>
          <a:p>
            <a:pPr algn="just"/>
            <a:r>
              <a:rPr lang="en-US" dirty="0" err="1" smtClean="0"/>
              <a:t>Odia</a:t>
            </a:r>
            <a:r>
              <a:rPr lang="en-US" dirty="0" smtClean="0"/>
              <a:t> appears to have had relatively little influence from Persian and Arabic, compared to other major North Indian languages.</a:t>
            </a:r>
          </a:p>
          <a:p>
            <a:pPr algn="just"/>
            <a:r>
              <a:rPr lang="en-US" dirty="0" smtClean="0"/>
              <a:t>It has a strong influence on the two modern languages; </a:t>
            </a:r>
            <a:r>
              <a:rPr lang="en-US" dirty="0" err="1" smtClean="0"/>
              <a:t>viz</a:t>
            </a:r>
            <a:r>
              <a:rPr lang="en-US" dirty="0" smtClean="0"/>
              <a:t> Bengali and Assamese.</a:t>
            </a:r>
            <a:endParaRPr lang="en-IN" dirty="0"/>
          </a:p>
        </p:txBody>
      </p:sp>
      <p:sp>
        <p:nvSpPr>
          <p:cNvPr id="2" name="Title 1"/>
          <p:cNvSpPr>
            <a:spLocks noGrp="1"/>
          </p:cNvSpPr>
          <p:nvPr>
            <p:ph type="title"/>
          </p:nvPr>
        </p:nvSpPr>
        <p:spPr/>
        <p:txBody>
          <a:bodyPr/>
          <a:lstStyle/>
          <a:p>
            <a:r>
              <a:rPr lang="en-US" dirty="0" smtClean="0"/>
              <a:t>History and Origin of </a:t>
            </a:r>
            <a:r>
              <a:rPr lang="en-US" dirty="0" err="1" smtClean="0"/>
              <a:t>Odia</a:t>
            </a:r>
            <a:endParaRPr lang="en-IN" dirty="0"/>
          </a:p>
        </p:txBody>
      </p:sp>
    </p:spTree>
    <p:extLst>
      <p:ext uri="{BB962C8B-B14F-4D97-AF65-F5344CB8AC3E}">
        <p14:creationId xmlns:p14="http://schemas.microsoft.com/office/powerpoint/2010/main" val="14657681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0"/>
            <a:ext cx="8229600" cy="4857403"/>
          </a:xfrm>
        </p:spPr>
        <p:txBody>
          <a:bodyPr>
            <a:normAutofit/>
          </a:bodyPr>
          <a:lstStyle/>
          <a:p>
            <a:pPr algn="just"/>
            <a:r>
              <a:rPr lang="en-US" dirty="0" err="1" smtClean="0"/>
              <a:t>Odia</a:t>
            </a:r>
            <a:r>
              <a:rPr lang="en-US" dirty="0" smtClean="0"/>
              <a:t> Language has undergone numerous developmental phases throughout its History.</a:t>
            </a:r>
          </a:p>
          <a:p>
            <a:pPr algn="just"/>
            <a:r>
              <a:rPr lang="en-US" dirty="0" smtClean="0"/>
              <a:t>The history of the </a:t>
            </a:r>
            <a:r>
              <a:rPr lang="en-US" dirty="0" err="1" smtClean="0"/>
              <a:t>Odia</a:t>
            </a:r>
            <a:r>
              <a:rPr lang="en-US" dirty="0" smtClean="0"/>
              <a:t> language is divided into eras:</a:t>
            </a:r>
          </a:p>
          <a:p>
            <a:pPr marL="514350" indent="-514350">
              <a:buFont typeface="+mj-lt"/>
              <a:buAutoNum type="arabicPeriod"/>
            </a:pPr>
            <a:r>
              <a:rPr lang="en-US" dirty="0" smtClean="0"/>
              <a:t>Proto </a:t>
            </a:r>
            <a:r>
              <a:rPr lang="en-US" dirty="0" err="1" smtClean="0"/>
              <a:t>Odia</a:t>
            </a:r>
            <a:r>
              <a:rPr lang="en-US" dirty="0" smtClean="0"/>
              <a:t> (12th century and earlier)</a:t>
            </a:r>
          </a:p>
          <a:p>
            <a:pPr marL="514350" indent="-514350">
              <a:buFont typeface="+mj-lt"/>
              <a:buAutoNum type="arabicPeriod"/>
            </a:pPr>
            <a:r>
              <a:rPr lang="en-IN" dirty="0" smtClean="0"/>
              <a:t>Early Middle </a:t>
            </a:r>
            <a:r>
              <a:rPr lang="en-IN" dirty="0" err="1" smtClean="0"/>
              <a:t>Odia</a:t>
            </a:r>
            <a:r>
              <a:rPr lang="en-IN" dirty="0" smtClean="0"/>
              <a:t> (1200–1400)</a:t>
            </a:r>
          </a:p>
          <a:p>
            <a:pPr marL="514350" indent="-514350">
              <a:buFont typeface="+mj-lt"/>
              <a:buAutoNum type="arabicPeriod"/>
            </a:pPr>
            <a:r>
              <a:rPr lang="en-IN" dirty="0" smtClean="0"/>
              <a:t>Middle </a:t>
            </a:r>
            <a:r>
              <a:rPr lang="en-IN" dirty="0" err="1" smtClean="0"/>
              <a:t>Odia</a:t>
            </a:r>
            <a:r>
              <a:rPr lang="en-IN" dirty="0" smtClean="0"/>
              <a:t> (1400–1700)</a:t>
            </a:r>
          </a:p>
          <a:p>
            <a:pPr marL="514350" indent="-514350">
              <a:buFont typeface="+mj-lt"/>
              <a:buAutoNum type="arabicPeriod"/>
            </a:pPr>
            <a:r>
              <a:rPr lang="en-IN" dirty="0" smtClean="0"/>
              <a:t>Late Middle </a:t>
            </a:r>
            <a:r>
              <a:rPr lang="en-IN" dirty="0" err="1" smtClean="0"/>
              <a:t>Odia</a:t>
            </a:r>
            <a:r>
              <a:rPr lang="en-IN" dirty="0" smtClean="0"/>
              <a:t> (1700–1850)</a:t>
            </a:r>
          </a:p>
          <a:p>
            <a:pPr marL="514350" indent="-514350">
              <a:buFont typeface="+mj-lt"/>
              <a:buAutoNum type="arabicPeriod"/>
            </a:pPr>
            <a:r>
              <a:rPr lang="sv-SE" dirty="0" smtClean="0"/>
              <a:t>Modern Odia (1850 till present day)</a:t>
            </a:r>
            <a:endParaRPr lang="en-IN" dirty="0"/>
          </a:p>
        </p:txBody>
      </p:sp>
      <p:sp>
        <p:nvSpPr>
          <p:cNvPr id="2" name="Title 1"/>
          <p:cNvSpPr>
            <a:spLocks noGrp="1"/>
          </p:cNvSpPr>
          <p:nvPr>
            <p:ph type="title"/>
          </p:nvPr>
        </p:nvSpPr>
        <p:spPr>
          <a:xfrm>
            <a:off x="467544" y="116632"/>
            <a:ext cx="8229600" cy="936104"/>
          </a:xfrm>
        </p:spPr>
        <p:txBody>
          <a:bodyPr/>
          <a:lstStyle/>
          <a:p>
            <a:r>
              <a:rPr lang="en-US" dirty="0" err="1" smtClean="0"/>
              <a:t>Cont</a:t>
            </a:r>
            <a:r>
              <a:rPr lang="en-US" dirty="0" smtClean="0"/>
              <a:t>….</a:t>
            </a:r>
            <a:endParaRPr lang="en-IN" dirty="0"/>
          </a:p>
        </p:txBody>
      </p:sp>
    </p:spTree>
    <p:extLst>
      <p:ext uri="{BB962C8B-B14F-4D97-AF65-F5344CB8AC3E}">
        <p14:creationId xmlns:p14="http://schemas.microsoft.com/office/powerpoint/2010/main" val="11155595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sz="2800" dirty="0" smtClean="0"/>
              <a:t>Inscriptions from 10th century onwards provide evidence for the existence of the Old </a:t>
            </a:r>
            <a:r>
              <a:rPr lang="en-US" sz="2800" dirty="0" err="1" smtClean="0"/>
              <a:t>Odia</a:t>
            </a:r>
            <a:r>
              <a:rPr lang="en-US" sz="2800" dirty="0" smtClean="0"/>
              <a:t> language, although the earliest known inscription that actually contains </a:t>
            </a:r>
            <a:r>
              <a:rPr lang="en-US" sz="2800" dirty="0" err="1" smtClean="0"/>
              <a:t>Odia</a:t>
            </a:r>
            <a:r>
              <a:rPr lang="en-US" sz="2800" dirty="0" smtClean="0"/>
              <a:t> lines is dated to 1249 CE.</a:t>
            </a:r>
            <a:endParaRPr lang="en-IN" sz="2800" dirty="0"/>
          </a:p>
        </p:txBody>
      </p:sp>
      <p:sp>
        <p:nvSpPr>
          <p:cNvPr id="2" name="Title 1"/>
          <p:cNvSpPr>
            <a:spLocks noGrp="1"/>
          </p:cNvSpPr>
          <p:nvPr>
            <p:ph type="title"/>
          </p:nvPr>
        </p:nvSpPr>
        <p:spPr/>
        <p:txBody>
          <a:bodyPr/>
          <a:lstStyle/>
          <a:p>
            <a:r>
              <a:rPr lang="en-IN" dirty="0" smtClean="0"/>
              <a:t>Proto </a:t>
            </a:r>
            <a:r>
              <a:rPr lang="en-IN" dirty="0" err="1" smtClean="0"/>
              <a:t>Odia</a:t>
            </a:r>
            <a:r>
              <a:rPr lang="en-IN" dirty="0" smtClean="0"/>
              <a:t> </a:t>
            </a:r>
            <a:endParaRPr lang="en-IN"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583442"/>
            <a:ext cx="7560840"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31740" y="6005335"/>
            <a:ext cx="5040560" cy="369332"/>
          </a:xfrm>
          <a:prstGeom prst="rect">
            <a:avLst/>
          </a:prstGeom>
          <a:noFill/>
        </p:spPr>
        <p:txBody>
          <a:bodyPr wrap="square" rtlCol="0">
            <a:spAutoFit/>
          </a:bodyPr>
          <a:lstStyle/>
          <a:p>
            <a:r>
              <a:rPr lang="en-US" dirty="0" smtClean="0"/>
              <a:t>Reproduced Manuscript of Earliest </a:t>
            </a:r>
            <a:r>
              <a:rPr lang="en-US" dirty="0" err="1" smtClean="0"/>
              <a:t>Odia</a:t>
            </a:r>
            <a:r>
              <a:rPr lang="en-US" dirty="0" smtClean="0"/>
              <a:t> Language</a:t>
            </a:r>
            <a:endParaRPr lang="en-IN" dirty="0"/>
          </a:p>
        </p:txBody>
      </p:sp>
    </p:spTree>
    <p:extLst>
      <p:ext uri="{BB962C8B-B14F-4D97-AF65-F5344CB8AC3E}">
        <p14:creationId xmlns:p14="http://schemas.microsoft.com/office/powerpoint/2010/main" val="3817381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sz="2000" dirty="0" smtClean="0"/>
              <a:t>The earliest use of prose can be found in the </a:t>
            </a:r>
            <a:r>
              <a:rPr lang="en-US" sz="2000" dirty="0" err="1" smtClean="0"/>
              <a:t>Madala</a:t>
            </a:r>
            <a:r>
              <a:rPr lang="en-US" sz="2000" dirty="0" smtClean="0"/>
              <a:t> </a:t>
            </a:r>
            <a:r>
              <a:rPr lang="en-US" sz="2000" dirty="0" err="1" smtClean="0"/>
              <a:t>Panji</a:t>
            </a:r>
            <a:r>
              <a:rPr lang="en-US" sz="2000" dirty="0" smtClean="0"/>
              <a:t> of the </a:t>
            </a:r>
            <a:r>
              <a:rPr lang="en-US" sz="2000" dirty="0" err="1" smtClean="0"/>
              <a:t>Jagannath</a:t>
            </a:r>
            <a:r>
              <a:rPr lang="en-US" sz="2000" dirty="0" smtClean="0"/>
              <a:t> Temple at </a:t>
            </a:r>
            <a:r>
              <a:rPr lang="en-US" sz="2000" dirty="0" err="1" smtClean="0"/>
              <a:t>Puri</a:t>
            </a:r>
            <a:r>
              <a:rPr lang="en-US" sz="2000" dirty="0" smtClean="0"/>
              <a:t>, which dates back to the 12th century. Such works as </a:t>
            </a:r>
            <a:r>
              <a:rPr lang="en-US" sz="2000" dirty="0" err="1" smtClean="0"/>
              <a:t>Shishu</a:t>
            </a:r>
            <a:r>
              <a:rPr lang="en-US" sz="2000" dirty="0" smtClean="0"/>
              <a:t> Veda, Amara </a:t>
            </a:r>
            <a:r>
              <a:rPr lang="en-US" sz="2000" dirty="0" err="1" smtClean="0"/>
              <a:t>Kosha</a:t>
            </a:r>
            <a:r>
              <a:rPr lang="en-US" sz="2000" dirty="0" smtClean="0"/>
              <a:t>, </a:t>
            </a:r>
            <a:r>
              <a:rPr lang="en-US" sz="2000" dirty="0" err="1" smtClean="0"/>
              <a:t>Gorakha</a:t>
            </a:r>
            <a:r>
              <a:rPr lang="en-US" sz="2000" dirty="0" smtClean="0"/>
              <a:t> </a:t>
            </a:r>
            <a:r>
              <a:rPr lang="en-US" sz="2000" dirty="0" err="1" smtClean="0"/>
              <a:t>Samhita</a:t>
            </a:r>
            <a:r>
              <a:rPr lang="en-US" sz="2000" dirty="0" smtClean="0"/>
              <a:t>, </a:t>
            </a:r>
            <a:r>
              <a:rPr lang="en-US" sz="2000" dirty="0" err="1" smtClean="0"/>
              <a:t>Kalasha</a:t>
            </a:r>
            <a:r>
              <a:rPr lang="en-US" sz="2000" dirty="0" smtClean="0"/>
              <a:t> </a:t>
            </a:r>
            <a:r>
              <a:rPr lang="en-US" sz="2000" dirty="0" err="1" smtClean="0"/>
              <a:t>Chautisha</a:t>
            </a:r>
            <a:r>
              <a:rPr lang="en-US" sz="2000" dirty="0" smtClean="0"/>
              <a:t>, and </a:t>
            </a:r>
            <a:r>
              <a:rPr lang="en-US" sz="2000" dirty="0" err="1" smtClean="0"/>
              <a:t>Saptanga</a:t>
            </a:r>
            <a:r>
              <a:rPr lang="en-US" sz="2000" dirty="0" smtClean="0"/>
              <a:t> are written in this form of </a:t>
            </a:r>
            <a:r>
              <a:rPr lang="en-US" sz="2000" dirty="0" err="1" smtClean="0"/>
              <a:t>Odia</a:t>
            </a:r>
            <a:r>
              <a:rPr lang="en-US" sz="2000" dirty="0" smtClean="0"/>
              <a:t>.</a:t>
            </a:r>
            <a:endParaRPr lang="en-IN" sz="2000" dirty="0"/>
          </a:p>
        </p:txBody>
      </p:sp>
      <p:sp>
        <p:nvSpPr>
          <p:cNvPr id="2" name="Title 1"/>
          <p:cNvSpPr>
            <a:spLocks noGrp="1"/>
          </p:cNvSpPr>
          <p:nvPr>
            <p:ph type="title"/>
          </p:nvPr>
        </p:nvSpPr>
        <p:spPr/>
        <p:txBody>
          <a:bodyPr/>
          <a:lstStyle/>
          <a:p>
            <a:r>
              <a:rPr lang="en-IN" dirty="0" smtClean="0"/>
              <a:t>Early Middle </a:t>
            </a:r>
            <a:r>
              <a:rPr lang="en-IN" dirty="0" err="1" smtClean="0"/>
              <a:t>Odia</a:t>
            </a:r>
            <a:r>
              <a:rPr lang="en-IN" dirty="0" smtClean="0"/>
              <a:t> </a:t>
            </a:r>
            <a:endParaRPr lang="en-IN"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212976"/>
            <a:ext cx="28575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1" y="3212976"/>
            <a:ext cx="4680520"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343646" y="6196662"/>
            <a:ext cx="1440160" cy="369332"/>
          </a:xfrm>
          <a:prstGeom prst="rect">
            <a:avLst/>
          </a:prstGeom>
          <a:noFill/>
        </p:spPr>
        <p:txBody>
          <a:bodyPr wrap="square" rtlCol="0">
            <a:spAutoFit/>
          </a:bodyPr>
          <a:lstStyle/>
          <a:p>
            <a:r>
              <a:rPr lang="en-US" dirty="0" err="1" smtClean="0"/>
              <a:t>Madala</a:t>
            </a:r>
            <a:r>
              <a:rPr lang="en-US" dirty="0" smtClean="0"/>
              <a:t> </a:t>
            </a:r>
            <a:r>
              <a:rPr lang="en-US" dirty="0" err="1" smtClean="0"/>
              <a:t>Panji</a:t>
            </a:r>
            <a:endParaRPr lang="en-IN" dirty="0"/>
          </a:p>
        </p:txBody>
      </p:sp>
      <p:sp>
        <p:nvSpPr>
          <p:cNvPr id="8" name="TextBox 7"/>
          <p:cNvSpPr txBox="1"/>
          <p:nvPr/>
        </p:nvSpPr>
        <p:spPr>
          <a:xfrm>
            <a:off x="4752021" y="5868959"/>
            <a:ext cx="2880320" cy="369332"/>
          </a:xfrm>
          <a:prstGeom prst="rect">
            <a:avLst/>
          </a:prstGeom>
          <a:noFill/>
        </p:spPr>
        <p:txBody>
          <a:bodyPr wrap="square" rtlCol="0">
            <a:spAutoFit/>
          </a:bodyPr>
          <a:lstStyle/>
          <a:p>
            <a:r>
              <a:rPr lang="en-US" dirty="0" smtClean="0"/>
              <a:t>Manuscript of </a:t>
            </a:r>
            <a:r>
              <a:rPr lang="en-US" dirty="0" err="1" smtClean="0"/>
              <a:t>Madala</a:t>
            </a:r>
            <a:r>
              <a:rPr lang="en-US" dirty="0" smtClean="0"/>
              <a:t> </a:t>
            </a:r>
            <a:r>
              <a:rPr lang="en-US" dirty="0" err="1" smtClean="0"/>
              <a:t>Panji</a:t>
            </a:r>
            <a:endParaRPr lang="en-IN" dirty="0"/>
          </a:p>
        </p:txBody>
      </p:sp>
    </p:spTree>
    <p:extLst>
      <p:ext uri="{BB962C8B-B14F-4D97-AF65-F5344CB8AC3E}">
        <p14:creationId xmlns:p14="http://schemas.microsoft.com/office/powerpoint/2010/main" val="23754432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IN" dirty="0" smtClean="0"/>
              <a:t>Middle </a:t>
            </a:r>
            <a:r>
              <a:rPr lang="en-IN" dirty="0" err="1" smtClean="0"/>
              <a:t>Odia</a:t>
            </a:r>
            <a:r>
              <a:rPr lang="en-IN" dirty="0" smtClean="0"/>
              <a:t> era marks with </a:t>
            </a:r>
            <a:r>
              <a:rPr lang="en-IN" dirty="0" err="1" smtClean="0"/>
              <a:t>Sarala</a:t>
            </a:r>
            <a:r>
              <a:rPr lang="en-IN" dirty="0" smtClean="0"/>
              <a:t> </a:t>
            </a:r>
            <a:r>
              <a:rPr lang="en-IN" dirty="0" err="1" smtClean="0"/>
              <a:t>Das’s</a:t>
            </a:r>
            <a:r>
              <a:rPr lang="en-IN" dirty="0" smtClean="0"/>
              <a:t> </a:t>
            </a:r>
            <a:r>
              <a:rPr lang="en-IN" dirty="0" err="1" smtClean="0"/>
              <a:t>Vilanka</a:t>
            </a:r>
            <a:r>
              <a:rPr lang="en-IN" dirty="0" smtClean="0"/>
              <a:t> Ramayana. </a:t>
            </a:r>
          </a:p>
          <a:p>
            <a:r>
              <a:rPr lang="en-IN" dirty="0" smtClean="0"/>
              <a:t>Towards the 16th century, poets emerged around the </a:t>
            </a:r>
            <a:r>
              <a:rPr lang="en-IN" dirty="0" err="1" smtClean="0"/>
              <a:t>Vaishnava</a:t>
            </a:r>
            <a:r>
              <a:rPr lang="en-IN" dirty="0" smtClean="0"/>
              <a:t> leader </a:t>
            </a:r>
            <a:r>
              <a:rPr lang="en-IN" dirty="0" err="1" smtClean="0"/>
              <a:t>Achyutananda</a:t>
            </a:r>
            <a:r>
              <a:rPr lang="en-IN" dirty="0" smtClean="0"/>
              <a:t>, These five poets are </a:t>
            </a:r>
            <a:r>
              <a:rPr lang="en-IN" dirty="0" err="1" smtClean="0"/>
              <a:t>Balaram</a:t>
            </a:r>
            <a:r>
              <a:rPr lang="en-IN" dirty="0" smtClean="0"/>
              <a:t> Das, </a:t>
            </a:r>
            <a:r>
              <a:rPr lang="en-IN" dirty="0" err="1" smtClean="0"/>
              <a:t>Jagannatha</a:t>
            </a:r>
            <a:r>
              <a:rPr lang="en-IN" dirty="0" smtClean="0"/>
              <a:t> Das, </a:t>
            </a:r>
            <a:r>
              <a:rPr lang="en-IN" dirty="0" err="1" smtClean="0"/>
              <a:t>Achyutananda</a:t>
            </a:r>
            <a:r>
              <a:rPr lang="en-IN" dirty="0" smtClean="0"/>
              <a:t>, </a:t>
            </a:r>
            <a:r>
              <a:rPr lang="en-IN" dirty="0" err="1" smtClean="0"/>
              <a:t>Ananta</a:t>
            </a:r>
            <a:r>
              <a:rPr lang="en-IN" dirty="0" smtClean="0"/>
              <a:t> Das and </a:t>
            </a:r>
            <a:r>
              <a:rPr lang="en-IN" dirty="0" err="1" smtClean="0"/>
              <a:t>Jasobanta</a:t>
            </a:r>
            <a:r>
              <a:rPr lang="en-IN" dirty="0" smtClean="0"/>
              <a:t> Das.</a:t>
            </a:r>
          </a:p>
          <a:p>
            <a:r>
              <a:rPr lang="en-US" dirty="0" smtClean="0"/>
              <a:t>These Five eminent poets are popularly known as </a:t>
            </a:r>
            <a:r>
              <a:rPr lang="en-US" dirty="0" err="1" smtClean="0"/>
              <a:t>Pancha</a:t>
            </a:r>
            <a:r>
              <a:rPr lang="en-US" dirty="0" smtClean="0"/>
              <a:t> </a:t>
            </a:r>
            <a:r>
              <a:rPr lang="en-US" dirty="0" err="1" smtClean="0"/>
              <a:t>Sakha</a:t>
            </a:r>
            <a:r>
              <a:rPr lang="en-US" dirty="0" smtClean="0"/>
              <a:t> of </a:t>
            </a:r>
            <a:r>
              <a:rPr lang="en-US" dirty="0" err="1" smtClean="0"/>
              <a:t>Odia</a:t>
            </a:r>
            <a:r>
              <a:rPr lang="en-US" dirty="0" smtClean="0"/>
              <a:t> Literature; who have deeply influenced both the </a:t>
            </a:r>
            <a:r>
              <a:rPr lang="en-US" dirty="0" err="1" smtClean="0"/>
              <a:t>Odia</a:t>
            </a:r>
            <a:r>
              <a:rPr lang="en-US" dirty="0" smtClean="0"/>
              <a:t> Spiritualism and the Literature.</a:t>
            </a:r>
          </a:p>
          <a:p>
            <a:r>
              <a:rPr lang="en-US" dirty="0" smtClean="0"/>
              <a:t>Some of the most important creation by </a:t>
            </a:r>
            <a:r>
              <a:rPr lang="en-US" dirty="0" err="1" smtClean="0"/>
              <a:t>Panchasakha</a:t>
            </a:r>
            <a:r>
              <a:rPr lang="en-US" dirty="0" smtClean="0"/>
              <a:t> are;</a:t>
            </a:r>
          </a:p>
          <a:p>
            <a:pPr marL="514350" indent="-514350">
              <a:buFont typeface="+mj-lt"/>
              <a:buAutoNum type="arabicPeriod"/>
            </a:pPr>
            <a:r>
              <a:rPr lang="en-IN" dirty="0" err="1" smtClean="0"/>
              <a:t>Bhāgavata</a:t>
            </a:r>
            <a:r>
              <a:rPr lang="en-IN" dirty="0" smtClean="0"/>
              <a:t> by </a:t>
            </a:r>
            <a:r>
              <a:rPr lang="en-IN" dirty="0" err="1" smtClean="0"/>
              <a:t>Jagannath</a:t>
            </a:r>
            <a:r>
              <a:rPr lang="en-IN" dirty="0" smtClean="0"/>
              <a:t> Das (Till today </a:t>
            </a:r>
            <a:r>
              <a:rPr lang="en-US" dirty="0" err="1" smtClean="0"/>
              <a:t>Bhāgavata</a:t>
            </a:r>
            <a:r>
              <a:rPr lang="en-US" dirty="0" smtClean="0"/>
              <a:t> is the most valued book in Oriya literature)</a:t>
            </a:r>
          </a:p>
          <a:p>
            <a:pPr marL="514350" indent="-514350">
              <a:buFont typeface="+mj-lt"/>
              <a:buAutoNum type="arabicPeriod"/>
            </a:pPr>
            <a:r>
              <a:rPr lang="en-IN" dirty="0" err="1" smtClean="0"/>
              <a:t>Jagamohana</a:t>
            </a:r>
            <a:r>
              <a:rPr lang="en-IN" dirty="0" smtClean="0"/>
              <a:t> </a:t>
            </a:r>
            <a:r>
              <a:rPr lang="en-IN" dirty="0" err="1" smtClean="0"/>
              <a:t>Rāmāyana</a:t>
            </a:r>
            <a:r>
              <a:rPr lang="en-IN" dirty="0" smtClean="0"/>
              <a:t> by </a:t>
            </a:r>
            <a:r>
              <a:rPr lang="en-IN" dirty="0" err="1" smtClean="0"/>
              <a:t>Balarām</a:t>
            </a:r>
            <a:r>
              <a:rPr lang="en-IN" dirty="0" smtClean="0"/>
              <a:t> Das</a:t>
            </a:r>
          </a:p>
          <a:p>
            <a:pPr marL="514350" indent="-514350">
              <a:buFont typeface="+mj-lt"/>
              <a:buAutoNum type="arabicPeriod"/>
            </a:pPr>
            <a:r>
              <a:rPr lang="en-IN" dirty="0" err="1" smtClean="0"/>
              <a:t>Premabhaktibrahma</a:t>
            </a:r>
            <a:r>
              <a:rPr lang="en-IN" dirty="0" smtClean="0"/>
              <a:t> </a:t>
            </a:r>
            <a:r>
              <a:rPr lang="en-IN" dirty="0" err="1" smtClean="0"/>
              <a:t>Geetā</a:t>
            </a:r>
            <a:r>
              <a:rPr lang="en-IN" dirty="0" smtClean="0"/>
              <a:t>, </a:t>
            </a:r>
            <a:r>
              <a:rPr lang="en-IN" dirty="0" err="1" smtClean="0"/>
              <a:t>Ātmaparatey</a:t>
            </a:r>
            <a:r>
              <a:rPr lang="en-IN" dirty="0" smtClean="0"/>
              <a:t> </a:t>
            </a:r>
            <a:r>
              <a:rPr lang="en-IN" dirty="0" err="1" smtClean="0"/>
              <a:t>Geetā</a:t>
            </a:r>
            <a:r>
              <a:rPr lang="en-IN" dirty="0" smtClean="0"/>
              <a:t> by </a:t>
            </a:r>
            <a:r>
              <a:rPr lang="en-IN" dirty="0" err="1" smtClean="0"/>
              <a:t>Shri</a:t>
            </a:r>
            <a:r>
              <a:rPr lang="en-IN" dirty="0" smtClean="0"/>
              <a:t> </a:t>
            </a:r>
            <a:r>
              <a:rPr lang="en-IN" dirty="0" err="1" smtClean="0"/>
              <a:t>Jashobanta</a:t>
            </a:r>
            <a:r>
              <a:rPr lang="en-IN" dirty="0" smtClean="0"/>
              <a:t> Das</a:t>
            </a:r>
          </a:p>
          <a:p>
            <a:pPr marL="514350" indent="-514350">
              <a:buFont typeface="+mj-lt"/>
              <a:buAutoNum type="arabicPeriod"/>
            </a:pPr>
            <a:r>
              <a:rPr lang="en-IN" dirty="0" err="1" smtClean="0"/>
              <a:t>Anākāra</a:t>
            </a:r>
            <a:r>
              <a:rPr lang="en-IN" dirty="0" smtClean="0"/>
              <a:t> </a:t>
            </a:r>
            <a:r>
              <a:rPr lang="en-IN" dirty="0" err="1" smtClean="0"/>
              <a:t>Samhitā</a:t>
            </a:r>
            <a:r>
              <a:rPr lang="en-IN" dirty="0" smtClean="0"/>
              <a:t>, </a:t>
            </a:r>
            <a:r>
              <a:rPr lang="en-IN" dirty="0" err="1" smtClean="0"/>
              <a:t>Chumbaka</a:t>
            </a:r>
            <a:r>
              <a:rPr lang="en-IN" dirty="0" smtClean="0"/>
              <a:t> </a:t>
            </a:r>
            <a:r>
              <a:rPr lang="en-IN" dirty="0" err="1" smtClean="0"/>
              <a:t>malikā</a:t>
            </a:r>
            <a:r>
              <a:rPr lang="en-IN" dirty="0" smtClean="0"/>
              <a:t> by </a:t>
            </a:r>
            <a:r>
              <a:rPr lang="en-IN" dirty="0" err="1" smtClean="0"/>
              <a:t>Shri</a:t>
            </a:r>
            <a:r>
              <a:rPr lang="en-IN" dirty="0" smtClean="0"/>
              <a:t> </a:t>
            </a:r>
            <a:r>
              <a:rPr lang="en-IN" dirty="0" err="1" smtClean="0"/>
              <a:t>Ananta</a:t>
            </a:r>
            <a:r>
              <a:rPr lang="en-IN" dirty="0" smtClean="0"/>
              <a:t> Das</a:t>
            </a:r>
          </a:p>
          <a:p>
            <a:pPr marL="514350" indent="-514350">
              <a:buFont typeface="+mj-lt"/>
              <a:buAutoNum type="arabicPeriod"/>
            </a:pPr>
            <a:r>
              <a:rPr lang="en-IN" dirty="0" err="1" smtClean="0"/>
              <a:t>Shunya</a:t>
            </a:r>
            <a:r>
              <a:rPr lang="en-IN" dirty="0" smtClean="0"/>
              <a:t> </a:t>
            </a:r>
            <a:r>
              <a:rPr lang="en-IN" dirty="0" err="1" smtClean="0"/>
              <a:t>Samhitā</a:t>
            </a:r>
            <a:r>
              <a:rPr lang="en-IN" dirty="0" smtClean="0"/>
              <a:t>, Gupta </a:t>
            </a:r>
            <a:r>
              <a:rPr lang="en-IN" dirty="0" err="1" smtClean="0"/>
              <a:t>Bhāgabata</a:t>
            </a:r>
            <a:r>
              <a:rPr lang="en-IN" dirty="0" smtClean="0"/>
              <a:t> by </a:t>
            </a:r>
            <a:r>
              <a:rPr lang="en-IN" dirty="0" err="1" smtClean="0"/>
              <a:t>Mahapurusha</a:t>
            </a:r>
            <a:r>
              <a:rPr lang="en-IN" dirty="0" smtClean="0"/>
              <a:t> </a:t>
            </a:r>
            <a:r>
              <a:rPr lang="en-IN" dirty="0" err="1" smtClean="0"/>
              <a:t>Shri</a:t>
            </a:r>
            <a:r>
              <a:rPr lang="en-IN" dirty="0" smtClean="0"/>
              <a:t> </a:t>
            </a:r>
            <a:r>
              <a:rPr lang="en-IN" dirty="0" err="1" smtClean="0"/>
              <a:t>Achyutananda</a:t>
            </a:r>
            <a:r>
              <a:rPr lang="en-IN" dirty="0" smtClean="0"/>
              <a:t> Das (Considered to be the most prolific among </a:t>
            </a:r>
            <a:r>
              <a:rPr lang="en-IN" dirty="0" err="1" smtClean="0"/>
              <a:t>Panchasakhas</a:t>
            </a:r>
            <a:r>
              <a:rPr lang="en-IN" dirty="0" smtClean="0"/>
              <a:t> due to his high-valued literature).</a:t>
            </a:r>
            <a:endParaRPr lang="en-IN" dirty="0"/>
          </a:p>
        </p:txBody>
      </p:sp>
      <p:sp>
        <p:nvSpPr>
          <p:cNvPr id="2" name="Title 1"/>
          <p:cNvSpPr>
            <a:spLocks noGrp="1"/>
          </p:cNvSpPr>
          <p:nvPr>
            <p:ph type="title"/>
          </p:nvPr>
        </p:nvSpPr>
        <p:spPr/>
        <p:txBody>
          <a:bodyPr/>
          <a:lstStyle/>
          <a:p>
            <a:r>
              <a:rPr lang="en-IN" dirty="0" smtClean="0"/>
              <a:t>Middle </a:t>
            </a:r>
            <a:r>
              <a:rPr lang="en-IN" dirty="0" err="1" smtClean="0"/>
              <a:t>Odia</a:t>
            </a:r>
            <a:r>
              <a:rPr lang="en-IN" dirty="0" smtClean="0"/>
              <a:t> </a:t>
            </a:r>
            <a:endParaRPr lang="en-IN" dirty="0"/>
          </a:p>
        </p:txBody>
      </p:sp>
    </p:spTree>
    <p:extLst>
      <p:ext uri="{BB962C8B-B14F-4D97-AF65-F5344CB8AC3E}">
        <p14:creationId xmlns:p14="http://schemas.microsoft.com/office/powerpoint/2010/main" val="3588330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548680"/>
            <a:ext cx="3744416"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64" y="476670"/>
            <a:ext cx="3680682" cy="4572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565666" y="5398584"/>
            <a:ext cx="1422158" cy="369332"/>
          </a:xfrm>
          <a:prstGeom prst="rect">
            <a:avLst/>
          </a:prstGeom>
          <a:noFill/>
        </p:spPr>
        <p:txBody>
          <a:bodyPr wrap="square" rtlCol="0">
            <a:spAutoFit/>
          </a:bodyPr>
          <a:lstStyle/>
          <a:p>
            <a:r>
              <a:rPr lang="en-US" dirty="0" err="1" smtClean="0"/>
              <a:t>Bhagabata</a:t>
            </a:r>
            <a:endParaRPr lang="en-IN" dirty="0"/>
          </a:p>
        </p:txBody>
      </p:sp>
      <p:sp>
        <p:nvSpPr>
          <p:cNvPr id="8" name="TextBox 7"/>
          <p:cNvSpPr txBox="1"/>
          <p:nvPr/>
        </p:nvSpPr>
        <p:spPr>
          <a:xfrm>
            <a:off x="5908285" y="5398584"/>
            <a:ext cx="2160240" cy="369332"/>
          </a:xfrm>
          <a:prstGeom prst="rect">
            <a:avLst/>
          </a:prstGeom>
          <a:noFill/>
        </p:spPr>
        <p:txBody>
          <a:bodyPr wrap="square" rtlCol="0">
            <a:spAutoFit/>
          </a:bodyPr>
          <a:lstStyle/>
          <a:p>
            <a:r>
              <a:rPr lang="en-US" dirty="0" err="1" smtClean="0"/>
              <a:t>Jagmohan</a:t>
            </a:r>
            <a:r>
              <a:rPr lang="en-US" dirty="0" smtClean="0"/>
              <a:t> </a:t>
            </a:r>
            <a:r>
              <a:rPr lang="en-US" dirty="0" err="1" smtClean="0"/>
              <a:t>Ramayan</a:t>
            </a:r>
            <a:endParaRPr lang="en-IN" dirty="0"/>
          </a:p>
        </p:txBody>
      </p:sp>
    </p:spTree>
    <p:extLst>
      <p:ext uri="{BB962C8B-B14F-4D97-AF65-F5344CB8AC3E}">
        <p14:creationId xmlns:p14="http://schemas.microsoft.com/office/powerpoint/2010/main" val="15599336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algn="just"/>
            <a:r>
              <a:rPr lang="en-IN" dirty="0" smtClean="0"/>
              <a:t>A new form of metrical epic-poems (called </a:t>
            </a:r>
            <a:r>
              <a:rPr lang="en-IN" dirty="0" err="1" smtClean="0"/>
              <a:t>Chhanda-Kabya</a:t>
            </a:r>
            <a:r>
              <a:rPr lang="en-IN" dirty="0" smtClean="0"/>
              <a:t>) evolved during the beginning of the 17th century when </a:t>
            </a:r>
            <a:r>
              <a:rPr lang="en-IN" dirty="0" err="1" smtClean="0"/>
              <a:t>Ramachandra</a:t>
            </a:r>
            <a:r>
              <a:rPr lang="en-IN" dirty="0" smtClean="0"/>
              <a:t> </a:t>
            </a:r>
            <a:r>
              <a:rPr lang="en-IN" dirty="0" err="1" smtClean="0"/>
              <a:t>Pattanayaka</a:t>
            </a:r>
            <a:r>
              <a:rPr lang="en-IN" dirty="0" smtClean="0"/>
              <a:t> wrote </a:t>
            </a:r>
            <a:r>
              <a:rPr lang="en-IN" dirty="0" err="1" smtClean="0"/>
              <a:t>Haravali</a:t>
            </a:r>
            <a:r>
              <a:rPr lang="en-IN" dirty="0" smtClean="0"/>
              <a:t>. </a:t>
            </a:r>
          </a:p>
          <a:p>
            <a:pPr algn="just"/>
            <a:r>
              <a:rPr lang="en-IN" dirty="0" err="1" smtClean="0"/>
              <a:t>Upendra</a:t>
            </a:r>
            <a:r>
              <a:rPr lang="en-IN" dirty="0" smtClean="0"/>
              <a:t> </a:t>
            </a:r>
            <a:r>
              <a:rPr lang="en-IN" dirty="0" err="1" smtClean="0"/>
              <a:t>Bhanja</a:t>
            </a:r>
            <a:r>
              <a:rPr lang="en-IN" dirty="0" smtClean="0"/>
              <a:t> took a leading role in this period- his creations </a:t>
            </a:r>
            <a:r>
              <a:rPr lang="en-IN" dirty="0" err="1" smtClean="0"/>
              <a:t>Baidehisha</a:t>
            </a:r>
            <a:r>
              <a:rPr lang="en-IN" dirty="0" smtClean="0"/>
              <a:t> </a:t>
            </a:r>
            <a:r>
              <a:rPr lang="en-IN" dirty="0" err="1" smtClean="0"/>
              <a:t>Bilasa</a:t>
            </a:r>
            <a:r>
              <a:rPr lang="en-IN" dirty="0" smtClean="0"/>
              <a:t>, </a:t>
            </a:r>
            <a:r>
              <a:rPr lang="en-IN" dirty="0" err="1" smtClean="0"/>
              <a:t>Koti</a:t>
            </a:r>
            <a:r>
              <a:rPr lang="en-IN" dirty="0" smtClean="0"/>
              <a:t> </a:t>
            </a:r>
            <a:r>
              <a:rPr lang="en-IN" dirty="0" err="1" smtClean="0"/>
              <a:t>Brahmanda</a:t>
            </a:r>
            <a:r>
              <a:rPr lang="en-IN" dirty="0" smtClean="0"/>
              <a:t> </a:t>
            </a:r>
            <a:r>
              <a:rPr lang="en-IN" dirty="0" err="1" smtClean="0"/>
              <a:t>Sundari</a:t>
            </a:r>
            <a:r>
              <a:rPr lang="en-IN" dirty="0" smtClean="0"/>
              <a:t>, </a:t>
            </a:r>
            <a:r>
              <a:rPr lang="en-IN" dirty="0" err="1" smtClean="0"/>
              <a:t>Labanyabati</a:t>
            </a:r>
            <a:r>
              <a:rPr lang="en-IN" dirty="0" smtClean="0"/>
              <a:t> were landmarks in </a:t>
            </a:r>
            <a:r>
              <a:rPr lang="en-IN" dirty="0" err="1" smtClean="0"/>
              <a:t>Odia</a:t>
            </a:r>
            <a:r>
              <a:rPr lang="en-IN" dirty="0" smtClean="0"/>
              <a:t> Literature. </a:t>
            </a:r>
          </a:p>
          <a:p>
            <a:pPr algn="just"/>
            <a:r>
              <a:rPr lang="en-IN" dirty="0" err="1" smtClean="0"/>
              <a:t>Dinakrushna</a:t>
            </a:r>
            <a:r>
              <a:rPr lang="en-IN" dirty="0" smtClean="0"/>
              <a:t> </a:t>
            </a:r>
            <a:r>
              <a:rPr lang="en-IN" dirty="0" err="1" smtClean="0"/>
              <a:t>Das's</a:t>
            </a:r>
            <a:r>
              <a:rPr lang="en-IN" dirty="0" smtClean="0"/>
              <a:t> </a:t>
            </a:r>
            <a:r>
              <a:rPr lang="en-IN" dirty="0" err="1" smtClean="0"/>
              <a:t>Rasokallola</a:t>
            </a:r>
            <a:r>
              <a:rPr lang="en-IN" dirty="0" smtClean="0"/>
              <a:t> and </a:t>
            </a:r>
            <a:r>
              <a:rPr lang="en-IN" dirty="0" err="1" smtClean="0"/>
              <a:t>Abhimanyu</a:t>
            </a:r>
            <a:r>
              <a:rPr lang="en-IN" dirty="0" smtClean="0"/>
              <a:t> </a:t>
            </a:r>
            <a:r>
              <a:rPr lang="en-IN" dirty="0" err="1" smtClean="0"/>
              <a:t>Samanta</a:t>
            </a:r>
            <a:r>
              <a:rPr lang="en-IN" dirty="0" smtClean="0"/>
              <a:t> </a:t>
            </a:r>
            <a:r>
              <a:rPr lang="en-IN" dirty="0" err="1" smtClean="0"/>
              <a:t>Singhara's</a:t>
            </a:r>
            <a:r>
              <a:rPr lang="en-IN" dirty="0" smtClean="0"/>
              <a:t> </a:t>
            </a:r>
            <a:r>
              <a:rPr lang="en-IN" dirty="0" err="1" smtClean="0"/>
              <a:t>Bidagdha</a:t>
            </a:r>
            <a:r>
              <a:rPr lang="en-IN" dirty="0" smtClean="0"/>
              <a:t> </a:t>
            </a:r>
            <a:r>
              <a:rPr lang="en-IN" dirty="0" err="1" smtClean="0"/>
              <a:t>Chintamani</a:t>
            </a:r>
            <a:r>
              <a:rPr lang="en-IN" dirty="0" smtClean="0"/>
              <a:t> are prominent </a:t>
            </a:r>
            <a:r>
              <a:rPr lang="en-IN" dirty="0" err="1" smtClean="0"/>
              <a:t>Kavyas</a:t>
            </a:r>
            <a:r>
              <a:rPr lang="en-IN" dirty="0" smtClean="0"/>
              <a:t> of this time. </a:t>
            </a:r>
          </a:p>
          <a:p>
            <a:pPr algn="just"/>
            <a:r>
              <a:rPr lang="en-IN" dirty="0" smtClean="0"/>
              <a:t>Four major poets emerged in the end of the era are </a:t>
            </a:r>
            <a:r>
              <a:rPr lang="en-IN" dirty="0" err="1" smtClean="0"/>
              <a:t>Baladeba</a:t>
            </a:r>
            <a:r>
              <a:rPr lang="en-IN" dirty="0" smtClean="0"/>
              <a:t> </a:t>
            </a:r>
            <a:r>
              <a:rPr lang="en-IN" dirty="0" err="1" smtClean="0"/>
              <a:t>Rath</a:t>
            </a:r>
            <a:r>
              <a:rPr lang="en-IN" dirty="0" smtClean="0"/>
              <a:t>, </a:t>
            </a:r>
            <a:r>
              <a:rPr lang="en-IN" dirty="0" err="1" smtClean="0"/>
              <a:t>Bhima</a:t>
            </a:r>
            <a:r>
              <a:rPr lang="en-IN" dirty="0" smtClean="0"/>
              <a:t> </a:t>
            </a:r>
            <a:r>
              <a:rPr lang="en-IN" dirty="0" err="1" smtClean="0"/>
              <a:t>Bhoi</a:t>
            </a:r>
            <a:r>
              <a:rPr lang="en-IN" dirty="0" smtClean="0"/>
              <a:t>, </a:t>
            </a:r>
            <a:r>
              <a:rPr lang="en-IN" dirty="0" err="1" smtClean="0"/>
              <a:t>Brajanath</a:t>
            </a:r>
            <a:r>
              <a:rPr lang="en-IN" dirty="0" smtClean="0"/>
              <a:t> </a:t>
            </a:r>
            <a:r>
              <a:rPr lang="en-IN" dirty="0" err="1" smtClean="0"/>
              <a:t>Badajena</a:t>
            </a:r>
            <a:r>
              <a:rPr lang="en-IN" dirty="0" smtClean="0"/>
              <a:t> and </a:t>
            </a:r>
            <a:r>
              <a:rPr lang="en-IN" dirty="0" err="1" smtClean="0"/>
              <a:t>Gopala</a:t>
            </a:r>
            <a:r>
              <a:rPr lang="en-IN" dirty="0" smtClean="0"/>
              <a:t> </a:t>
            </a:r>
            <a:r>
              <a:rPr lang="en-IN" dirty="0" err="1" smtClean="0"/>
              <a:t>Krushna</a:t>
            </a:r>
            <a:r>
              <a:rPr lang="en-IN" dirty="0" smtClean="0"/>
              <a:t> </a:t>
            </a:r>
            <a:r>
              <a:rPr lang="en-IN" dirty="0" err="1" smtClean="0"/>
              <a:t>Pattanaik</a:t>
            </a:r>
            <a:r>
              <a:rPr lang="en-IN" dirty="0" smtClean="0"/>
              <a:t>.</a:t>
            </a:r>
            <a:endParaRPr lang="en-IN" dirty="0"/>
          </a:p>
        </p:txBody>
      </p:sp>
      <p:sp>
        <p:nvSpPr>
          <p:cNvPr id="2" name="Title 1"/>
          <p:cNvSpPr>
            <a:spLocks noGrp="1"/>
          </p:cNvSpPr>
          <p:nvPr>
            <p:ph type="title"/>
          </p:nvPr>
        </p:nvSpPr>
        <p:spPr/>
        <p:txBody>
          <a:bodyPr/>
          <a:lstStyle/>
          <a:p>
            <a:r>
              <a:rPr lang="en-IN" dirty="0" smtClean="0"/>
              <a:t>Late Middle </a:t>
            </a:r>
            <a:r>
              <a:rPr lang="en-IN" dirty="0" err="1" smtClean="0"/>
              <a:t>Odia</a:t>
            </a:r>
            <a:r>
              <a:rPr lang="en-IN" dirty="0" smtClean="0"/>
              <a:t> </a:t>
            </a:r>
            <a:endParaRPr lang="en-IN" dirty="0"/>
          </a:p>
        </p:txBody>
      </p:sp>
    </p:spTree>
    <p:extLst>
      <p:ext uri="{BB962C8B-B14F-4D97-AF65-F5344CB8AC3E}">
        <p14:creationId xmlns:p14="http://schemas.microsoft.com/office/powerpoint/2010/main" val="7793210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3236"/>
          <a:stretch/>
        </p:blipFill>
        <p:spPr bwMode="auto">
          <a:xfrm>
            <a:off x="179512" y="260648"/>
            <a:ext cx="3024336"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515197"/>
            <a:ext cx="2476500" cy="329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5783" y="515197"/>
            <a:ext cx="297180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863588" y="4725144"/>
            <a:ext cx="1656184" cy="369332"/>
          </a:xfrm>
          <a:prstGeom prst="rect">
            <a:avLst/>
          </a:prstGeom>
          <a:noFill/>
        </p:spPr>
        <p:txBody>
          <a:bodyPr wrap="square" rtlCol="0">
            <a:spAutoFit/>
          </a:bodyPr>
          <a:lstStyle/>
          <a:p>
            <a:r>
              <a:rPr lang="en-US" dirty="0" err="1" smtClean="0"/>
              <a:t>Rasakallola</a:t>
            </a:r>
            <a:endParaRPr lang="en-IN" dirty="0"/>
          </a:p>
        </p:txBody>
      </p:sp>
      <p:sp>
        <p:nvSpPr>
          <p:cNvPr id="7" name="TextBox 6"/>
          <p:cNvSpPr txBox="1"/>
          <p:nvPr/>
        </p:nvSpPr>
        <p:spPr>
          <a:xfrm>
            <a:off x="3927097" y="4083354"/>
            <a:ext cx="1318034" cy="369332"/>
          </a:xfrm>
          <a:prstGeom prst="rect">
            <a:avLst/>
          </a:prstGeom>
          <a:noFill/>
        </p:spPr>
        <p:txBody>
          <a:bodyPr wrap="square" rtlCol="0">
            <a:spAutoFit/>
          </a:bodyPr>
          <a:lstStyle/>
          <a:p>
            <a:r>
              <a:rPr lang="en-US" dirty="0" err="1" smtClean="0"/>
              <a:t>Lavanyabati</a:t>
            </a:r>
            <a:endParaRPr lang="en-IN" dirty="0"/>
          </a:p>
        </p:txBody>
      </p:sp>
      <p:sp>
        <p:nvSpPr>
          <p:cNvPr id="8" name="TextBox 7"/>
          <p:cNvSpPr txBox="1"/>
          <p:nvPr/>
        </p:nvSpPr>
        <p:spPr>
          <a:xfrm>
            <a:off x="6323551" y="5509151"/>
            <a:ext cx="2376264" cy="369332"/>
          </a:xfrm>
          <a:prstGeom prst="rect">
            <a:avLst/>
          </a:prstGeom>
          <a:noFill/>
        </p:spPr>
        <p:txBody>
          <a:bodyPr wrap="square" rtlCol="0">
            <a:spAutoFit/>
          </a:bodyPr>
          <a:lstStyle/>
          <a:p>
            <a:r>
              <a:rPr lang="en-US" dirty="0" err="1" smtClean="0"/>
              <a:t>Bidagdha</a:t>
            </a:r>
            <a:r>
              <a:rPr lang="en-US" dirty="0" smtClean="0"/>
              <a:t> </a:t>
            </a:r>
            <a:r>
              <a:rPr lang="en-US" dirty="0" err="1" smtClean="0"/>
              <a:t>Chintamani</a:t>
            </a:r>
            <a:endParaRPr lang="en-IN" dirty="0"/>
          </a:p>
        </p:txBody>
      </p:sp>
    </p:spTree>
    <p:extLst>
      <p:ext uri="{BB962C8B-B14F-4D97-AF65-F5344CB8AC3E}">
        <p14:creationId xmlns:p14="http://schemas.microsoft.com/office/powerpoint/2010/main" val="31633632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algn="just"/>
            <a:r>
              <a:rPr lang="en-US" dirty="0" smtClean="0"/>
              <a:t>The first Oriya printing typeset was cast in 1836 by the Christian missionaries who made great revolutions in Oriya literature and language.</a:t>
            </a:r>
          </a:p>
          <a:p>
            <a:pPr algn="just"/>
            <a:r>
              <a:rPr lang="en-US" dirty="0" smtClean="0"/>
              <a:t>With the rise of Printing Press the Modern </a:t>
            </a:r>
            <a:r>
              <a:rPr lang="en-US" dirty="0" err="1" smtClean="0"/>
              <a:t>Odia</a:t>
            </a:r>
            <a:r>
              <a:rPr lang="en-US" dirty="0" smtClean="0"/>
              <a:t> Writers like </a:t>
            </a:r>
            <a:r>
              <a:rPr lang="en-US" dirty="0" err="1" smtClean="0"/>
              <a:t>Radhanath</a:t>
            </a:r>
            <a:r>
              <a:rPr lang="en-US" dirty="0" smtClean="0"/>
              <a:t> Ray, Fakir Mohan </a:t>
            </a:r>
            <a:r>
              <a:rPr lang="en-US" dirty="0" err="1" smtClean="0"/>
              <a:t>Senapati</a:t>
            </a:r>
            <a:r>
              <a:rPr lang="en-US" dirty="0" smtClean="0"/>
              <a:t>, </a:t>
            </a:r>
            <a:r>
              <a:rPr lang="en-US" dirty="0" err="1" smtClean="0"/>
              <a:t>Gopabandhu</a:t>
            </a:r>
            <a:r>
              <a:rPr lang="en-US" dirty="0" smtClean="0"/>
              <a:t> Das rose to fame with their contemporary writings.</a:t>
            </a:r>
            <a:r>
              <a:rPr lang="en-IN" dirty="0" smtClean="0"/>
              <a:t> Their writings touched the emotions of the masses as they were having a distinct local touch with western influences.</a:t>
            </a:r>
          </a:p>
          <a:p>
            <a:pPr algn="just"/>
            <a:r>
              <a:rPr lang="en-US" dirty="0" smtClean="0"/>
              <a:t>Along with </a:t>
            </a:r>
            <a:r>
              <a:rPr lang="en-US" dirty="0" err="1" smtClean="0"/>
              <a:t>Gopabandhu</a:t>
            </a:r>
            <a:r>
              <a:rPr lang="en-US" dirty="0" smtClean="0"/>
              <a:t> Das 4 of his friends </a:t>
            </a:r>
            <a:r>
              <a:rPr lang="en-US" dirty="0" err="1" smtClean="0"/>
              <a:t>Godabarisha</a:t>
            </a:r>
            <a:r>
              <a:rPr lang="en-US" dirty="0" smtClean="0"/>
              <a:t> Mishra, </a:t>
            </a:r>
            <a:r>
              <a:rPr lang="en-US" dirty="0" err="1" smtClean="0"/>
              <a:t>Nilakantha</a:t>
            </a:r>
            <a:r>
              <a:rPr lang="en-US" dirty="0" smtClean="0"/>
              <a:t> Dash, </a:t>
            </a:r>
            <a:r>
              <a:rPr lang="en-US" dirty="0" err="1" smtClean="0"/>
              <a:t>Harihara</a:t>
            </a:r>
            <a:r>
              <a:rPr lang="en-US" dirty="0" smtClean="0"/>
              <a:t> </a:t>
            </a:r>
            <a:r>
              <a:rPr lang="en-US" dirty="0" err="1" smtClean="0"/>
              <a:t>Acharya</a:t>
            </a:r>
            <a:r>
              <a:rPr lang="en-US" dirty="0" smtClean="0"/>
              <a:t> and </a:t>
            </a:r>
            <a:r>
              <a:rPr lang="en-US" dirty="0" err="1" smtClean="0"/>
              <a:t>Krupasinshu</a:t>
            </a:r>
            <a:r>
              <a:rPr lang="en-US" dirty="0" smtClean="0"/>
              <a:t> started </a:t>
            </a:r>
            <a:r>
              <a:rPr lang="en-US" dirty="0" err="1" smtClean="0"/>
              <a:t>Satyabadi</a:t>
            </a:r>
            <a:r>
              <a:rPr lang="en-US" dirty="0" smtClean="0"/>
              <a:t> Movement for the renaissance of </a:t>
            </a:r>
            <a:r>
              <a:rPr lang="en-US" dirty="0" err="1" smtClean="0"/>
              <a:t>Odia</a:t>
            </a:r>
            <a:r>
              <a:rPr lang="en-US" dirty="0" smtClean="0"/>
              <a:t> Language.</a:t>
            </a:r>
          </a:p>
        </p:txBody>
      </p:sp>
      <p:sp>
        <p:nvSpPr>
          <p:cNvPr id="2" name="Title 1"/>
          <p:cNvSpPr>
            <a:spLocks noGrp="1"/>
          </p:cNvSpPr>
          <p:nvPr>
            <p:ph type="title"/>
          </p:nvPr>
        </p:nvSpPr>
        <p:spPr/>
        <p:txBody>
          <a:bodyPr/>
          <a:lstStyle/>
          <a:p>
            <a:r>
              <a:rPr lang="en-IN" dirty="0" smtClean="0"/>
              <a:t>Modern </a:t>
            </a:r>
            <a:r>
              <a:rPr lang="en-IN" dirty="0" err="1" smtClean="0"/>
              <a:t>Odia</a:t>
            </a:r>
            <a:r>
              <a:rPr lang="en-IN" dirty="0" smtClean="0"/>
              <a:t> </a:t>
            </a:r>
            <a:endParaRPr lang="en-IN" dirty="0"/>
          </a:p>
        </p:txBody>
      </p:sp>
    </p:spTree>
    <p:extLst>
      <p:ext uri="{BB962C8B-B14F-4D97-AF65-F5344CB8AC3E}">
        <p14:creationId xmlns:p14="http://schemas.microsoft.com/office/powerpoint/2010/main" val="39587225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2160" y="116632"/>
            <a:ext cx="2625080" cy="3937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372" y="332656"/>
            <a:ext cx="28575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2924944"/>
            <a:ext cx="1724025"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163030" y="3356992"/>
            <a:ext cx="1656184" cy="369332"/>
          </a:xfrm>
          <a:prstGeom prst="rect">
            <a:avLst/>
          </a:prstGeom>
          <a:noFill/>
        </p:spPr>
        <p:txBody>
          <a:bodyPr wrap="square" rtlCol="0">
            <a:spAutoFit/>
          </a:bodyPr>
          <a:lstStyle/>
          <a:p>
            <a:r>
              <a:rPr lang="en-US" dirty="0" err="1" smtClean="0"/>
              <a:t>Chandrabhaga</a:t>
            </a:r>
            <a:endParaRPr lang="en-IN" dirty="0"/>
          </a:p>
        </p:txBody>
      </p:sp>
      <p:sp>
        <p:nvSpPr>
          <p:cNvPr id="7" name="TextBox 6"/>
          <p:cNvSpPr txBox="1"/>
          <p:nvPr/>
        </p:nvSpPr>
        <p:spPr>
          <a:xfrm>
            <a:off x="3203847" y="5949280"/>
            <a:ext cx="2156073" cy="369332"/>
          </a:xfrm>
          <a:prstGeom prst="rect">
            <a:avLst/>
          </a:prstGeom>
          <a:noFill/>
        </p:spPr>
        <p:txBody>
          <a:bodyPr wrap="square" rtlCol="0">
            <a:spAutoFit/>
          </a:bodyPr>
          <a:lstStyle/>
          <a:p>
            <a:r>
              <a:rPr lang="en-US" dirty="0" err="1" smtClean="0"/>
              <a:t>Bandi</a:t>
            </a:r>
            <a:r>
              <a:rPr lang="en-US" dirty="0" smtClean="0"/>
              <a:t> </a:t>
            </a:r>
            <a:r>
              <a:rPr lang="en-US" dirty="0"/>
              <a:t>R</a:t>
            </a:r>
            <a:r>
              <a:rPr lang="en-US" dirty="0" smtClean="0"/>
              <a:t>a </a:t>
            </a:r>
            <a:r>
              <a:rPr lang="en-US" dirty="0" err="1" smtClean="0"/>
              <a:t>Atmakatha</a:t>
            </a:r>
            <a:endParaRPr lang="en-IN" dirty="0"/>
          </a:p>
        </p:txBody>
      </p:sp>
      <p:sp>
        <p:nvSpPr>
          <p:cNvPr id="8" name="TextBox 7"/>
          <p:cNvSpPr txBox="1"/>
          <p:nvPr/>
        </p:nvSpPr>
        <p:spPr>
          <a:xfrm>
            <a:off x="6732240" y="4255536"/>
            <a:ext cx="1656184" cy="369332"/>
          </a:xfrm>
          <a:prstGeom prst="rect">
            <a:avLst/>
          </a:prstGeom>
          <a:noFill/>
        </p:spPr>
        <p:txBody>
          <a:bodyPr wrap="square" rtlCol="0">
            <a:spAutoFit/>
          </a:bodyPr>
          <a:lstStyle/>
          <a:p>
            <a:r>
              <a:rPr lang="en-US" dirty="0" err="1" smtClean="0"/>
              <a:t>Lachhama</a:t>
            </a:r>
            <a:endParaRPr lang="en-IN" dirty="0"/>
          </a:p>
        </p:txBody>
      </p:sp>
    </p:spTree>
    <p:extLst>
      <p:ext uri="{BB962C8B-B14F-4D97-AF65-F5344CB8AC3E}">
        <p14:creationId xmlns:p14="http://schemas.microsoft.com/office/powerpoint/2010/main" val="2084554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4A835D05-AB03-4A8F-849B-427B57CC011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7194"/>
          </a:xfrm>
          <a:prstGeom prst="rect">
            <a:avLst/>
          </a:prstGeom>
        </p:spPr>
      </p:pic>
    </p:spTree>
    <p:extLst>
      <p:ext uri="{BB962C8B-B14F-4D97-AF65-F5344CB8AC3E}">
        <p14:creationId xmlns:p14="http://schemas.microsoft.com/office/powerpoint/2010/main" val="1791361130"/>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lgn="just"/>
            <a:r>
              <a:rPr lang="en-US" sz="2300" dirty="0" err="1" smtClean="0"/>
              <a:t>Odia</a:t>
            </a:r>
            <a:r>
              <a:rPr lang="en-US" sz="2300" dirty="0" smtClean="0"/>
              <a:t> language is a rare example of the fact that how a language struggles to survive and maintain its original identity.</a:t>
            </a:r>
          </a:p>
          <a:p>
            <a:pPr algn="just"/>
            <a:r>
              <a:rPr lang="en-US" sz="2300" dirty="0" smtClean="0"/>
              <a:t>There were numerous times when </a:t>
            </a:r>
            <a:r>
              <a:rPr lang="en-US" sz="2300" dirty="0" err="1" smtClean="0"/>
              <a:t>Odia</a:t>
            </a:r>
            <a:r>
              <a:rPr lang="en-US" sz="2300" dirty="0" smtClean="0"/>
              <a:t> Language faces influential changes; for example the extensive use of Sanskrit in Gupta Era of Ancient times leave an ever lasting impact on </a:t>
            </a:r>
            <a:r>
              <a:rPr lang="en-US" sz="2300" dirty="0" err="1" smtClean="0"/>
              <a:t>Odia</a:t>
            </a:r>
            <a:r>
              <a:rPr lang="en-US" sz="2300" dirty="0" smtClean="0"/>
              <a:t> Language.</a:t>
            </a:r>
          </a:p>
          <a:p>
            <a:pPr algn="just"/>
            <a:r>
              <a:rPr lang="en-US" sz="2300" dirty="0" smtClean="0"/>
              <a:t>After that Ganga and </a:t>
            </a:r>
            <a:r>
              <a:rPr lang="en-US" sz="2300" dirty="0" err="1" smtClean="0"/>
              <a:t>Gajapati</a:t>
            </a:r>
            <a:r>
              <a:rPr lang="en-US" sz="2300" dirty="0" smtClean="0"/>
              <a:t> rulers (of whom we have discussed in the earlier </a:t>
            </a:r>
            <a:r>
              <a:rPr lang="en-US" sz="2300" dirty="0" err="1" smtClean="0"/>
              <a:t>Programme</a:t>
            </a:r>
            <a:r>
              <a:rPr lang="en-US" sz="2300" dirty="0" smtClean="0"/>
              <a:t>) of </a:t>
            </a:r>
            <a:r>
              <a:rPr lang="en-US" sz="2300" dirty="0" err="1" smtClean="0"/>
              <a:t>Odisha</a:t>
            </a:r>
            <a:r>
              <a:rPr lang="en-US" sz="2300" dirty="0" smtClean="0"/>
              <a:t> have given royal patronage to </a:t>
            </a:r>
            <a:r>
              <a:rPr lang="en-US" sz="2300" dirty="0" err="1" smtClean="0"/>
              <a:t>Odia</a:t>
            </a:r>
            <a:r>
              <a:rPr lang="en-US" sz="2300" dirty="0" smtClean="0"/>
              <a:t> language by making it Official Language.</a:t>
            </a:r>
          </a:p>
          <a:p>
            <a:pPr algn="just"/>
            <a:r>
              <a:rPr lang="en-US" sz="2300" dirty="0"/>
              <a:t>A</a:t>
            </a:r>
            <a:r>
              <a:rPr lang="en-US" sz="2300" dirty="0" smtClean="0"/>
              <a:t>lthough </a:t>
            </a:r>
            <a:r>
              <a:rPr lang="en-US" sz="2300" dirty="0" err="1" smtClean="0"/>
              <a:t>Odisha</a:t>
            </a:r>
            <a:r>
              <a:rPr lang="en-US" sz="2300" dirty="0" smtClean="0"/>
              <a:t> was occupied by Muslims and Marathas, their languages viz. Persian and Marathi could not harm </a:t>
            </a:r>
            <a:r>
              <a:rPr lang="en-US" sz="2300" dirty="0" err="1" smtClean="0"/>
              <a:t>Odia</a:t>
            </a:r>
            <a:r>
              <a:rPr lang="en-US" sz="2300" dirty="0" smtClean="0"/>
              <a:t> language in any manner. </a:t>
            </a:r>
            <a:endParaRPr lang="en-IN" sz="2300" dirty="0"/>
          </a:p>
        </p:txBody>
      </p:sp>
      <p:sp>
        <p:nvSpPr>
          <p:cNvPr id="2" name="Title 1"/>
          <p:cNvSpPr>
            <a:spLocks noGrp="1"/>
          </p:cNvSpPr>
          <p:nvPr>
            <p:ph type="title"/>
          </p:nvPr>
        </p:nvSpPr>
        <p:spPr/>
        <p:txBody>
          <a:bodyPr/>
          <a:lstStyle/>
          <a:p>
            <a:r>
              <a:rPr lang="en-US" dirty="0" smtClean="0"/>
              <a:t>Renaissance of Modern </a:t>
            </a:r>
            <a:r>
              <a:rPr lang="en-US" dirty="0" err="1" smtClean="0"/>
              <a:t>Odia</a:t>
            </a:r>
            <a:endParaRPr lang="en-IN" dirty="0"/>
          </a:p>
        </p:txBody>
      </p:sp>
    </p:spTree>
    <p:extLst>
      <p:ext uri="{BB962C8B-B14F-4D97-AF65-F5344CB8AC3E}">
        <p14:creationId xmlns:p14="http://schemas.microsoft.com/office/powerpoint/2010/main" val="30338755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gn="just"/>
            <a:r>
              <a:rPr lang="en-US" dirty="0" smtClean="0"/>
              <a:t>However after British occupation of </a:t>
            </a:r>
            <a:r>
              <a:rPr lang="en-US" dirty="0" err="1" smtClean="0"/>
              <a:t>Odisha</a:t>
            </a:r>
            <a:r>
              <a:rPr lang="en-US" dirty="0" smtClean="0"/>
              <a:t>, use of </a:t>
            </a:r>
            <a:r>
              <a:rPr lang="en-US" dirty="0" err="1" smtClean="0"/>
              <a:t>Odia</a:t>
            </a:r>
            <a:r>
              <a:rPr lang="en-US" dirty="0" smtClean="0"/>
              <a:t> in offices was restricted by the British and the British rule put a check on the popularity, rise and spread of </a:t>
            </a:r>
            <a:r>
              <a:rPr lang="en-US" dirty="0" err="1" smtClean="0"/>
              <a:t>Odia</a:t>
            </a:r>
            <a:r>
              <a:rPr lang="en-US" dirty="0" smtClean="0"/>
              <a:t>. </a:t>
            </a:r>
          </a:p>
          <a:p>
            <a:pPr algn="just"/>
            <a:r>
              <a:rPr lang="en-US" dirty="0" smtClean="0"/>
              <a:t>Later on, Bengali language influence was extensive in administration as most of the </a:t>
            </a:r>
            <a:r>
              <a:rPr lang="en-US" dirty="0" err="1" smtClean="0"/>
              <a:t>Zamindars</a:t>
            </a:r>
            <a:r>
              <a:rPr lang="en-US" dirty="0" smtClean="0"/>
              <a:t> appointed by British were of Bengali origins thus creating a conflict between the two age-old brothers i.e. the </a:t>
            </a:r>
            <a:r>
              <a:rPr lang="en-US" dirty="0" err="1" smtClean="0"/>
              <a:t>Odia</a:t>
            </a:r>
            <a:r>
              <a:rPr lang="en-US" dirty="0" smtClean="0"/>
              <a:t> and the Bengali. </a:t>
            </a:r>
            <a:r>
              <a:rPr lang="en-US" i="1" dirty="0" smtClean="0"/>
              <a:t>(Source: </a:t>
            </a:r>
            <a:r>
              <a:rPr lang="en-US" i="1" dirty="0" err="1" smtClean="0"/>
              <a:t>Odisha</a:t>
            </a:r>
            <a:r>
              <a:rPr lang="en-US" i="1" dirty="0" smtClean="0"/>
              <a:t> Review, Govt. of </a:t>
            </a:r>
            <a:r>
              <a:rPr lang="en-US" i="1" dirty="0" err="1" smtClean="0"/>
              <a:t>Odisha</a:t>
            </a:r>
            <a:r>
              <a:rPr lang="en-US" i="1" dirty="0" smtClean="0"/>
              <a:t> April-2016)</a:t>
            </a:r>
            <a:endParaRPr lang="en-IN" i="1" dirty="0"/>
          </a:p>
        </p:txBody>
      </p:sp>
      <p:sp>
        <p:nvSpPr>
          <p:cNvPr id="2" name="Title 1"/>
          <p:cNvSpPr>
            <a:spLocks noGrp="1"/>
          </p:cNvSpPr>
          <p:nvPr>
            <p:ph type="title"/>
          </p:nvPr>
        </p:nvSpPr>
        <p:spPr/>
        <p:txBody>
          <a:bodyPr/>
          <a:lstStyle/>
          <a:p>
            <a:r>
              <a:rPr lang="en-IN" dirty="0" smtClean="0"/>
              <a:t>CONT…</a:t>
            </a:r>
            <a:endParaRPr lang="en-IN" dirty="0"/>
          </a:p>
        </p:txBody>
      </p:sp>
    </p:spTree>
    <p:extLst>
      <p:ext uri="{BB962C8B-B14F-4D97-AF65-F5344CB8AC3E}">
        <p14:creationId xmlns:p14="http://schemas.microsoft.com/office/powerpoint/2010/main" val="21502556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2667752"/>
          </a:xfrm>
        </p:spPr>
        <p:txBody>
          <a:bodyPr>
            <a:normAutofit fontScale="92500"/>
          </a:bodyPr>
          <a:lstStyle/>
          <a:p>
            <a:pPr algn="just"/>
            <a:r>
              <a:rPr lang="en-IN" dirty="0" smtClean="0"/>
              <a:t>To face this atrocious mess by the British Administration, many </a:t>
            </a:r>
            <a:r>
              <a:rPr lang="en-IN" dirty="0" err="1" smtClean="0"/>
              <a:t>Odia</a:t>
            </a:r>
            <a:r>
              <a:rPr lang="en-IN" dirty="0" smtClean="0"/>
              <a:t> Poets, Writers and Freedom Fighters joined hands to spearhead the </a:t>
            </a:r>
            <a:r>
              <a:rPr lang="en-IN" dirty="0" err="1" smtClean="0"/>
              <a:t>Odia</a:t>
            </a:r>
            <a:r>
              <a:rPr lang="en-IN" dirty="0" smtClean="0"/>
              <a:t> Movement, later known as ‘</a:t>
            </a:r>
            <a:r>
              <a:rPr lang="en-IN" dirty="0" err="1" smtClean="0"/>
              <a:t>Utkal</a:t>
            </a:r>
            <a:r>
              <a:rPr lang="en-IN" dirty="0" smtClean="0"/>
              <a:t> </a:t>
            </a:r>
            <a:r>
              <a:rPr lang="en-IN" dirty="0" err="1" smtClean="0"/>
              <a:t>Sammilani</a:t>
            </a:r>
            <a:r>
              <a:rPr lang="en-IN" dirty="0" smtClean="0"/>
              <a:t>’.</a:t>
            </a:r>
          </a:p>
          <a:p>
            <a:pPr algn="just"/>
            <a:r>
              <a:rPr lang="en-IN" dirty="0" smtClean="0"/>
              <a:t>It was founded by </a:t>
            </a:r>
            <a:r>
              <a:rPr lang="en-IN" dirty="0" err="1" smtClean="0"/>
              <a:t>Utkal</a:t>
            </a:r>
            <a:r>
              <a:rPr lang="en-IN" dirty="0" smtClean="0"/>
              <a:t> </a:t>
            </a:r>
            <a:r>
              <a:rPr lang="en-IN" dirty="0" err="1" smtClean="0"/>
              <a:t>Gourav</a:t>
            </a:r>
            <a:r>
              <a:rPr lang="en-IN" dirty="0" smtClean="0"/>
              <a:t> </a:t>
            </a:r>
            <a:r>
              <a:rPr lang="en-IN" dirty="0" err="1" smtClean="0"/>
              <a:t>Madhusudan</a:t>
            </a:r>
            <a:r>
              <a:rPr lang="en-IN" dirty="0" smtClean="0"/>
              <a:t> Das.</a:t>
            </a:r>
            <a:endParaRPr lang="en-IN" dirty="0"/>
          </a:p>
        </p:txBody>
      </p:sp>
      <p:sp>
        <p:nvSpPr>
          <p:cNvPr id="3" name="Title 2"/>
          <p:cNvSpPr>
            <a:spLocks noGrp="1"/>
          </p:cNvSpPr>
          <p:nvPr>
            <p:ph type="title"/>
          </p:nvPr>
        </p:nvSpPr>
        <p:spPr/>
        <p:txBody>
          <a:bodyPr/>
          <a:lstStyle/>
          <a:p>
            <a:r>
              <a:rPr lang="en-IN" dirty="0" smtClean="0"/>
              <a:t>CONT…</a:t>
            </a:r>
            <a:endParaRPr lang="en-I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933056"/>
            <a:ext cx="7632847"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67744" y="5805264"/>
            <a:ext cx="5472608" cy="369332"/>
          </a:xfrm>
          <a:prstGeom prst="rect">
            <a:avLst/>
          </a:prstGeom>
          <a:noFill/>
        </p:spPr>
        <p:txBody>
          <a:bodyPr wrap="square" rtlCol="0">
            <a:spAutoFit/>
          </a:bodyPr>
          <a:lstStyle/>
          <a:p>
            <a:r>
              <a:rPr lang="en-IN" dirty="0" smtClean="0"/>
              <a:t>Photograph of First Meeting of </a:t>
            </a:r>
            <a:r>
              <a:rPr lang="en-IN" dirty="0" err="1" smtClean="0"/>
              <a:t>Utkal</a:t>
            </a:r>
            <a:r>
              <a:rPr lang="en-IN" dirty="0" smtClean="0"/>
              <a:t> </a:t>
            </a:r>
            <a:r>
              <a:rPr lang="en-IN" dirty="0" err="1" smtClean="0"/>
              <a:t>Sammilani</a:t>
            </a:r>
            <a:endParaRPr lang="en-IN" dirty="0"/>
          </a:p>
        </p:txBody>
      </p:sp>
    </p:spTree>
    <p:extLst>
      <p:ext uri="{BB962C8B-B14F-4D97-AF65-F5344CB8AC3E}">
        <p14:creationId xmlns:p14="http://schemas.microsoft.com/office/powerpoint/2010/main" val="28874430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3970784" cy="4525963"/>
          </a:xfrm>
        </p:spPr>
        <p:txBody>
          <a:bodyPr>
            <a:normAutofit/>
          </a:bodyPr>
          <a:lstStyle/>
          <a:p>
            <a:pPr algn="just"/>
            <a:r>
              <a:rPr lang="en-US" sz="2000" dirty="0" err="1"/>
              <a:t>Odia</a:t>
            </a:r>
            <a:r>
              <a:rPr lang="en-US" sz="2000" dirty="0"/>
              <a:t> allows compounding, but unlike Sanskrit it does not allow elision. The use of compounds is more a feature of written than of spoken </a:t>
            </a:r>
            <a:r>
              <a:rPr lang="en-US" sz="2000" dirty="0" err="1"/>
              <a:t>Odia</a:t>
            </a:r>
            <a:r>
              <a:rPr lang="en-US" sz="2000" dirty="0"/>
              <a:t>. </a:t>
            </a:r>
            <a:endParaRPr lang="en-US" sz="2000" dirty="0" smtClean="0"/>
          </a:p>
          <a:p>
            <a:pPr algn="just"/>
            <a:r>
              <a:rPr lang="en-US" sz="2000" dirty="0" err="1" smtClean="0"/>
              <a:t>Odia</a:t>
            </a:r>
            <a:r>
              <a:rPr lang="en-US" sz="2000" dirty="0" smtClean="0"/>
              <a:t> </a:t>
            </a:r>
            <a:r>
              <a:rPr lang="en-US" sz="2000" dirty="0"/>
              <a:t>has 6 pure vowels, 9 diphthongs, 28 consonants (3 of them retroflex), 4 semivowels, and no consonant-ending words. The written form uses three diacritics: </a:t>
            </a:r>
            <a:r>
              <a:rPr lang="en-US" sz="2000" dirty="0" err="1"/>
              <a:t>visarga</a:t>
            </a:r>
            <a:r>
              <a:rPr lang="en-US" sz="2000" dirty="0"/>
              <a:t>, </a:t>
            </a:r>
            <a:r>
              <a:rPr lang="en-US" sz="2000" dirty="0" err="1"/>
              <a:t>anusvara</a:t>
            </a:r>
            <a:r>
              <a:rPr lang="en-US" sz="2000" dirty="0"/>
              <a:t>, and </a:t>
            </a:r>
            <a:r>
              <a:rPr lang="en-US" sz="2000" dirty="0" err="1"/>
              <a:t>candrabindu</a:t>
            </a:r>
            <a:r>
              <a:rPr lang="en-US" sz="2000" dirty="0"/>
              <a:t>.</a:t>
            </a:r>
            <a:endParaRPr lang="en-IN" sz="2000" dirty="0"/>
          </a:p>
        </p:txBody>
      </p:sp>
      <p:sp>
        <p:nvSpPr>
          <p:cNvPr id="3" name="Title 2"/>
          <p:cNvSpPr>
            <a:spLocks noGrp="1"/>
          </p:cNvSpPr>
          <p:nvPr>
            <p:ph type="title"/>
          </p:nvPr>
        </p:nvSpPr>
        <p:spPr/>
        <p:txBody>
          <a:bodyPr/>
          <a:lstStyle/>
          <a:p>
            <a:r>
              <a:rPr lang="en-IN" dirty="0" smtClean="0"/>
              <a:t>Important Features of </a:t>
            </a:r>
            <a:r>
              <a:rPr lang="en-IN" dirty="0" err="1" smtClean="0"/>
              <a:t>Odia</a:t>
            </a:r>
            <a:endParaRPr lang="en-IN" dirty="0"/>
          </a:p>
        </p:txBody>
      </p:sp>
      <p:pic>
        <p:nvPicPr>
          <p:cNvPr id="6147" name="Picture 3" descr="C:\Users\state director\Desktop\EBSB\Odia.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340768"/>
            <a:ext cx="3524250" cy="4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7061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US" dirty="0" err="1"/>
              <a:t>Odia</a:t>
            </a:r>
            <a:r>
              <a:rPr lang="en-US" dirty="0"/>
              <a:t> grammar distinguishes between singular and plural number; first, second, and third person; and masculine and feminine gender, although the gender of the noun has no morphological consequences for the pronoun and the verb. </a:t>
            </a:r>
            <a:endParaRPr lang="en-US" dirty="0" smtClean="0"/>
          </a:p>
          <a:p>
            <a:pPr algn="just"/>
            <a:r>
              <a:rPr lang="en-US" dirty="0" smtClean="0"/>
              <a:t>It </a:t>
            </a:r>
            <a:r>
              <a:rPr lang="en-US" dirty="0"/>
              <a:t>is an inflectionally rich language. </a:t>
            </a:r>
            <a:r>
              <a:rPr lang="en-US" dirty="0" err="1"/>
              <a:t>Nominals</a:t>
            </a:r>
            <a:r>
              <a:rPr lang="en-US" dirty="0"/>
              <a:t> carry number and case inflections, while adjectives carry inflections indicating degree and, for the </a:t>
            </a:r>
            <a:r>
              <a:rPr lang="en-US" dirty="0" err="1"/>
              <a:t>tatsama</a:t>
            </a:r>
            <a:r>
              <a:rPr lang="en-US" dirty="0"/>
              <a:t> adjectives, gender.</a:t>
            </a:r>
            <a:endParaRPr lang="en-IN" dirty="0"/>
          </a:p>
        </p:txBody>
      </p:sp>
      <p:sp>
        <p:nvSpPr>
          <p:cNvPr id="3" name="Title 2"/>
          <p:cNvSpPr>
            <a:spLocks noGrp="1"/>
          </p:cNvSpPr>
          <p:nvPr>
            <p:ph type="title"/>
          </p:nvPr>
        </p:nvSpPr>
        <p:spPr/>
        <p:txBody>
          <a:bodyPr/>
          <a:lstStyle/>
          <a:p>
            <a:r>
              <a:rPr lang="en-IN" dirty="0" smtClean="0"/>
              <a:t>CONT…</a:t>
            </a:r>
            <a:endParaRPr lang="en-IN" dirty="0"/>
          </a:p>
        </p:txBody>
      </p:sp>
    </p:spTree>
    <p:extLst>
      <p:ext uri="{BB962C8B-B14F-4D97-AF65-F5344CB8AC3E}">
        <p14:creationId xmlns:p14="http://schemas.microsoft.com/office/powerpoint/2010/main" val="26927683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US" dirty="0"/>
              <a:t>The curved appearance of the Oriya script is a result of the practice of writing on palm leaves, which have a tendency to tear if you use too many straight lines.</a:t>
            </a:r>
            <a:endParaRPr lang="en-IN" dirty="0"/>
          </a:p>
        </p:txBody>
      </p:sp>
      <p:sp>
        <p:nvSpPr>
          <p:cNvPr id="3" name="Title 2"/>
          <p:cNvSpPr>
            <a:spLocks noGrp="1"/>
          </p:cNvSpPr>
          <p:nvPr>
            <p:ph type="title"/>
          </p:nvPr>
        </p:nvSpPr>
        <p:spPr/>
        <p:txBody>
          <a:bodyPr/>
          <a:lstStyle/>
          <a:p>
            <a:r>
              <a:rPr lang="en-IN" dirty="0" smtClean="0"/>
              <a:t>Do You Know?</a:t>
            </a:r>
            <a:endParaRPr lang="en-IN"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3284984"/>
            <a:ext cx="8064896" cy="2763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6401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000" dirty="0"/>
              <a:t>On 20th February 2014 </a:t>
            </a:r>
            <a:r>
              <a:rPr lang="en-US" sz="2000" dirty="0" err="1"/>
              <a:t>Odia</a:t>
            </a:r>
            <a:r>
              <a:rPr lang="en-US" sz="2000" dirty="0"/>
              <a:t> became the sixth language of the country to get “classical language’’ status after the Union Cabinet conceded a long-pending demand for putting it in the same league as Sanskrit, Tamil, Telugu, Kannada and Malayalam. It attained the status on the basis of having a long literary history and not having borrowed extensively from other languages.</a:t>
            </a:r>
            <a:endParaRPr lang="en-IN" sz="2000" dirty="0"/>
          </a:p>
        </p:txBody>
      </p:sp>
      <p:sp>
        <p:nvSpPr>
          <p:cNvPr id="3" name="Title 2"/>
          <p:cNvSpPr>
            <a:spLocks noGrp="1"/>
          </p:cNvSpPr>
          <p:nvPr>
            <p:ph type="title"/>
          </p:nvPr>
        </p:nvSpPr>
        <p:spPr/>
        <p:txBody>
          <a:bodyPr/>
          <a:lstStyle/>
          <a:p>
            <a:r>
              <a:rPr lang="en-IN" dirty="0"/>
              <a:t>Do You Know?</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8376" y="3789040"/>
            <a:ext cx="6734522"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90885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US" dirty="0"/>
              <a:t>The state government of </a:t>
            </a:r>
            <a:r>
              <a:rPr lang="en-US" dirty="0" err="1"/>
              <a:t>Odisha</a:t>
            </a:r>
            <a:r>
              <a:rPr lang="en-US" dirty="0"/>
              <a:t> observes March 11 as ‘</a:t>
            </a:r>
            <a:r>
              <a:rPr lang="en-US" dirty="0" err="1"/>
              <a:t>Shastriya</a:t>
            </a:r>
            <a:r>
              <a:rPr lang="en-US" dirty="0"/>
              <a:t> </a:t>
            </a:r>
            <a:r>
              <a:rPr lang="en-US" dirty="0" err="1"/>
              <a:t>Odia</a:t>
            </a:r>
            <a:r>
              <a:rPr lang="en-US" dirty="0"/>
              <a:t> </a:t>
            </a:r>
            <a:r>
              <a:rPr lang="en-US" dirty="0" err="1"/>
              <a:t>Bhasa</a:t>
            </a:r>
            <a:r>
              <a:rPr lang="en-US" dirty="0"/>
              <a:t> Divas’ every year in order to mark the anniversary of </a:t>
            </a:r>
            <a:r>
              <a:rPr lang="en-US" dirty="0" err="1"/>
              <a:t>Odia</a:t>
            </a:r>
            <a:r>
              <a:rPr lang="en-US" dirty="0"/>
              <a:t> language getting a classical </a:t>
            </a:r>
            <a:r>
              <a:rPr lang="en-US" dirty="0" smtClean="0"/>
              <a:t>status.</a:t>
            </a:r>
            <a:endParaRPr lang="en-IN" dirty="0"/>
          </a:p>
        </p:txBody>
      </p:sp>
      <p:sp>
        <p:nvSpPr>
          <p:cNvPr id="3" name="Title 2"/>
          <p:cNvSpPr>
            <a:spLocks noGrp="1"/>
          </p:cNvSpPr>
          <p:nvPr>
            <p:ph type="title"/>
          </p:nvPr>
        </p:nvSpPr>
        <p:spPr/>
        <p:txBody>
          <a:bodyPr/>
          <a:lstStyle/>
          <a:p>
            <a:r>
              <a:rPr lang="en-IN" dirty="0"/>
              <a:t>Do You Know?</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3356992"/>
            <a:ext cx="6840760"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74464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2019680"/>
          </a:xfrm>
        </p:spPr>
        <p:txBody>
          <a:bodyPr>
            <a:normAutofit/>
          </a:bodyPr>
          <a:lstStyle/>
          <a:p>
            <a:pPr algn="just"/>
            <a:r>
              <a:rPr lang="en-US" sz="2000" dirty="0" err="1"/>
              <a:t>Odia</a:t>
            </a:r>
            <a:r>
              <a:rPr lang="en-US" sz="2000" dirty="0"/>
              <a:t> Wikipedia was created in 2002, just a year after the official English Wikipedia came into existence. It is the oldest of the Indian-language </a:t>
            </a:r>
            <a:r>
              <a:rPr lang="en-US" sz="2000" dirty="0" smtClean="0"/>
              <a:t>Wikipedia.</a:t>
            </a:r>
          </a:p>
          <a:p>
            <a:pPr algn="just"/>
            <a:r>
              <a:rPr lang="en-US" sz="2000" dirty="0"/>
              <a:t>The </a:t>
            </a:r>
            <a:r>
              <a:rPr lang="en-US" sz="2000" dirty="0" err="1"/>
              <a:t>Odia</a:t>
            </a:r>
            <a:r>
              <a:rPr lang="en-US" sz="2000" dirty="0"/>
              <a:t> Wikipedia is a compendium of 12,619 </a:t>
            </a:r>
            <a:r>
              <a:rPr lang="en-US" sz="2000" dirty="0" smtClean="0"/>
              <a:t>encyclopedic </a:t>
            </a:r>
            <a:r>
              <a:rPr lang="en-US" sz="2000" dirty="0"/>
              <a:t>articles written by a handful of volunteer editors who are also known as </a:t>
            </a:r>
            <a:r>
              <a:rPr lang="en-US" sz="2000" dirty="0" err="1"/>
              <a:t>Uikialis</a:t>
            </a:r>
            <a:r>
              <a:rPr lang="en-US" sz="2000" dirty="0"/>
              <a:t> (</a:t>
            </a:r>
            <a:r>
              <a:rPr lang="en-US" sz="2000" dirty="0" err="1"/>
              <a:t>Odia</a:t>
            </a:r>
            <a:r>
              <a:rPr lang="en-US" sz="2000" dirty="0"/>
              <a:t> for </a:t>
            </a:r>
            <a:r>
              <a:rPr lang="en-US" sz="2000" dirty="0" err="1"/>
              <a:t>Wikipedian</a:t>
            </a:r>
            <a:r>
              <a:rPr lang="en-US" sz="2000" dirty="0"/>
              <a:t> or Wikipedia editor).</a:t>
            </a:r>
            <a:endParaRPr lang="en-IN" sz="2000" dirty="0"/>
          </a:p>
        </p:txBody>
      </p:sp>
      <p:sp>
        <p:nvSpPr>
          <p:cNvPr id="3" name="Title 2"/>
          <p:cNvSpPr>
            <a:spLocks noGrp="1"/>
          </p:cNvSpPr>
          <p:nvPr>
            <p:ph type="title"/>
          </p:nvPr>
        </p:nvSpPr>
        <p:spPr/>
        <p:txBody>
          <a:bodyPr/>
          <a:lstStyle/>
          <a:p>
            <a:r>
              <a:rPr lang="en-IN" dirty="0"/>
              <a:t>Do You Know?</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3645023"/>
            <a:ext cx="3259063" cy="2573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23439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state director\Desktop\EBSB\SCREENSHOT\Screenshot_20201118-150007.jpg"/>
          <p:cNvPicPr>
            <a:picLocks noChangeAspect="1" noChangeArrowheads="1"/>
          </p:cNvPicPr>
          <p:nvPr/>
        </p:nvPicPr>
        <p:blipFill rotWithShape="1">
          <a:blip r:embed="rId2">
            <a:extLst>
              <a:ext uri="{28A0092B-C50C-407E-A947-70E740481C1C}">
                <a14:useLocalDpi xmlns:a14="http://schemas.microsoft.com/office/drawing/2010/main" val="0"/>
              </a:ext>
            </a:extLst>
          </a:blip>
          <a:srcRect l="14024" r="14595"/>
          <a:stretch/>
        </p:blipFill>
        <p:spPr bwMode="auto">
          <a:xfrm>
            <a:off x="0" y="0"/>
            <a:ext cx="976488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99336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595BD94D-E3EB-4C94-BA56-201AFE4636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5076" cy="6858000"/>
          </a:xfrm>
          <a:prstGeom prst="rect">
            <a:avLst/>
          </a:prstGeom>
        </p:spPr>
      </p:pic>
    </p:spTree>
    <p:extLst>
      <p:ext uri="{BB962C8B-B14F-4D97-AF65-F5344CB8AC3E}">
        <p14:creationId xmlns:p14="http://schemas.microsoft.com/office/powerpoint/2010/main" val="1185577314"/>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state director\Desktop\EBSB\SCREENSHOT\Screenshot_20201118-150018.jpg"/>
          <p:cNvPicPr>
            <a:picLocks noChangeAspect="1" noChangeArrowheads="1"/>
          </p:cNvPicPr>
          <p:nvPr/>
        </p:nvPicPr>
        <p:blipFill rotWithShape="1">
          <a:blip r:embed="rId2">
            <a:extLst>
              <a:ext uri="{28A0092B-C50C-407E-A947-70E740481C1C}">
                <a14:useLocalDpi xmlns:a14="http://schemas.microsoft.com/office/drawing/2010/main" val="0"/>
              </a:ext>
            </a:extLst>
          </a:blip>
          <a:srcRect l="14686" r="14347"/>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4332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state director\Desktop\EBSB\SCREENSHOT\Screenshot_20201118-150029.jpg"/>
          <p:cNvPicPr>
            <a:picLocks noChangeAspect="1" noChangeArrowheads="1"/>
          </p:cNvPicPr>
          <p:nvPr/>
        </p:nvPicPr>
        <p:blipFill rotWithShape="1">
          <a:blip r:embed="rId2">
            <a:extLst>
              <a:ext uri="{28A0092B-C50C-407E-A947-70E740481C1C}">
                <a14:useLocalDpi xmlns:a14="http://schemas.microsoft.com/office/drawing/2010/main" val="0"/>
              </a:ext>
            </a:extLst>
          </a:blip>
          <a:srcRect l="21811" r="21819"/>
          <a:stretch/>
        </p:blipFill>
        <p:spPr bwMode="auto">
          <a:xfrm>
            <a:off x="-5110" y="-10653"/>
            <a:ext cx="9144000" cy="6868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12422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state director\Desktop\EBSB\SCREENSHOT\Screenshot_20201118-150036.jpg"/>
          <p:cNvPicPr>
            <a:picLocks noChangeAspect="1" noChangeArrowheads="1"/>
          </p:cNvPicPr>
          <p:nvPr/>
        </p:nvPicPr>
        <p:blipFill rotWithShape="1">
          <a:blip r:embed="rId2">
            <a:extLst>
              <a:ext uri="{28A0092B-C50C-407E-A947-70E740481C1C}">
                <a14:useLocalDpi xmlns:a14="http://schemas.microsoft.com/office/drawing/2010/main" val="0"/>
              </a:ext>
            </a:extLst>
          </a:blip>
          <a:srcRect l="19515" r="1924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1336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state director\Desktop\EBSB\SCREENSHOT\Screenshot_20201118-150044.jpg"/>
          <p:cNvPicPr>
            <a:picLocks noChangeAspect="1" noChangeArrowheads="1"/>
          </p:cNvPicPr>
          <p:nvPr/>
        </p:nvPicPr>
        <p:blipFill rotWithShape="1">
          <a:blip r:embed="rId2">
            <a:extLst>
              <a:ext uri="{28A0092B-C50C-407E-A947-70E740481C1C}">
                <a14:useLocalDpi xmlns:a14="http://schemas.microsoft.com/office/drawing/2010/main" val="0"/>
              </a:ext>
            </a:extLst>
          </a:blip>
          <a:srcRect l="19329" r="1989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58756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state director\Desktop\EBSB\SCREENSHOT\Screenshot_20201118-150049.jpg"/>
          <p:cNvPicPr>
            <a:picLocks noChangeAspect="1" noChangeArrowheads="1"/>
          </p:cNvPicPr>
          <p:nvPr/>
        </p:nvPicPr>
        <p:blipFill rotWithShape="1">
          <a:blip r:embed="rId2">
            <a:extLst>
              <a:ext uri="{28A0092B-C50C-407E-A947-70E740481C1C}">
                <a14:useLocalDpi xmlns:a14="http://schemas.microsoft.com/office/drawing/2010/main" val="0"/>
              </a:ext>
            </a:extLst>
          </a:blip>
          <a:srcRect l="19847" r="19927"/>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8580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state director\Desktop\EBSB\SCREENSHOT\Screenshot_20201118-150056.jpg"/>
          <p:cNvPicPr>
            <a:picLocks noChangeAspect="1" noChangeArrowheads="1"/>
          </p:cNvPicPr>
          <p:nvPr/>
        </p:nvPicPr>
        <p:blipFill rotWithShape="1">
          <a:blip r:embed="rId2">
            <a:extLst>
              <a:ext uri="{28A0092B-C50C-407E-A947-70E740481C1C}">
                <a14:useLocalDpi xmlns:a14="http://schemas.microsoft.com/office/drawing/2010/main" val="0"/>
              </a:ext>
            </a:extLst>
          </a:blip>
          <a:srcRect l="18089" r="18471"/>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00470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state director\Desktop\EBSB\SCREENSHOT\Screenshot_20201118-150102.jpg"/>
          <p:cNvPicPr>
            <a:picLocks noChangeAspect="1" noChangeArrowheads="1"/>
          </p:cNvPicPr>
          <p:nvPr/>
        </p:nvPicPr>
        <p:blipFill rotWithShape="1">
          <a:blip r:embed="rId2">
            <a:extLst>
              <a:ext uri="{28A0092B-C50C-407E-A947-70E740481C1C}">
                <a14:useLocalDpi xmlns:a14="http://schemas.microsoft.com/office/drawing/2010/main" val="0"/>
              </a:ext>
            </a:extLst>
          </a:blip>
          <a:srcRect l="17728" r="17548"/>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74995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state director\Desktop\EBSB\SCREENSHOT\Screenshot_20201118-150106.jpg"/>
          <p:cNvPicPr>
            <a:picLocks noChangeAspect="1" noChangeArrowheads="1"/>
          </p:cNvPicPr>
          <p:nvPr/>
        </p:nvPicPr>
        <p:blipFill rotWithShape="1">
          <a:blip r:embed="rId2">
            <a:extLst>
              <a:ext uri="{28A0092B-C50C-407E-A947-70E740481C1C}">
                <a14:useLocalDpi xmlns:a14="http://schemas.microsoft.com/office/drawing/2010/main" val="0"/>
              </a:ext>
            </a:extLst>
          </a:blip>
          <a:srcRect l="17736" r="18734"/>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41973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state director\Desktop\EBSB\SCREENSHOT\Screenshot_20201118-150120.jpg"/>
          <p:cNvPicPr>
            <a:picLocks noChangeAspect="1" noChangeArrowheads="1"/>
          </p:cNvPicPr>
          <p:nvPr/>
        </p:nvPicPr>
        <p:blipFill rotWithShape="1">
          <a:blip r:embed="rId2">
            <a:extLst>
              <a:ext uri="{28A0092B-C50C-407E-A947-70E740481C1C}">
                <a14:useLocalDpi xmlns:a14="http://schemas.microsoft.com/office/drawing/2010/main" val="0"/>
              </a:ext>
            </a:extLst>
          </a:blip>
          <a:srcRect l="24969" r="24905"/>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65996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3826768" cy="4525963"/>
          </a:xfrm>
        </p:spPr>
        <p:txBody>
          <a:bodyPr>
            <a:normAutofit fontScale="85000" lnSpcReduction="20000"/>
          </a:bodyPr>
          <a:lstStyle/>
          <a:p>
            <a:pPr algn="just"/>
            <a:r>
              <a:rPr lang="en-IN" dirty="0" smtClean="0"/>
              <a:t>SARALA DAS</a:t>
            </a:r>
          </a:p>
          <a:p>
            <a:pPr marL="109728" indent="0" algn="just">
              <a:buNone/>
            </a:pPr>
            <a:r>
              <a:rPr lang="en-US" dirty="0" smtClean="0"/>
              <a:t>He was </a:t>
            </a:r>
            <a:r>
              <a:rPr lang="en-US" dirty="0"/>
              <a:t>a 15th-century Poet and scholar of </a:t>
            </a:r>
            <a:r>
              <a:rPr lang="en-US" dirty="0" err="1"/>
              <a:t>Odia</a:t>
            </a:r>
            <a:r>
              <a:rPr lang="en-US" dirty="0"/>
              <a:t> literature. Best known for three </a:t>
            </a:r>
            <a:r>
              <a:rPr lang="en-US" dirty="0" err="1"/>
              <a:t>Odia</a:t>
            </a:r>
            <a:r>
              <a:rPr lang="en-US" dirty="0"/>
              <a:t> books — Mahabharata, </a:t>
            </a:r>
            <a:r>
              <a:rPr lang="en-US" dirty="0" err="1"/>
              <a:t>Vilanka</a:t>
            </a:r>
            <a:r>
              <a:rPr lang="en-US" dirty="0"/>
              <a:t> Ramayana and </a:t>
            </a:r>
            <a:r>
              <a:rPr lang="en-US" dirty="0" err="1"/>
              <a:t>Chandi</a:t>
            </a:r>
            <a:r>
              <a:rPr lang="en-US" dirty="0"/>
              <a:t> </a:t>
            </a:r>
            <a:r>
              <a:rPr lang="en-US" dirty="0" err="1"/>
              <a:t>Purana</a:t>
            </a:r>
            <a:r>
              <a:rPr lang="en-US" dirty="0"/>
              <a:t> — he was the first scholar to write in </a:t>
            </a:r>
            <a:r>
              <a:rPr lang="en-US" dirty="0" err="1"/>
              <a:t>Odia</a:t>
            </a:r>
            <a:r>
              <a:rPr lang="en-US" dirty="0"/>
              <a:t>. As an originator of </a:t>
            </a:r>
            <a:r>
              <a:rPr lang="en-US" dirty="0" err="1"/>
              <a:t>Odia</a:t>
            </a:r>
            <a:r>
              <a:rPr lang="en-US" dirty="0"/>
              <a:t> literature, his work has formed an enduring source of </a:t>
            </a:r>
            <a:r>
              <a:rPr lang="en-US" dirty="0" smtClean="0"/>
              <a:t>information </a:t>
            </a:r>
            <a:r>
              <a:rPr lang="en-US" dirty="0"/>
              <a:t>for succeeding </a:t>
            </a:r>
            <a:r>
              <a:rPr lang="en-US" dirty="0" smtClean="0"/>
              <a:t>generations.</a:t>
            </a:r>
            <a:endParaRPr lang="en-IN" dirty="0"/>
          </a:p>
        </p:txBody>
      </p:sp>
      <p:sp>
        <p:nvSpPr>
          <p:cNvPr id="3" name="Title 2"/>
          <p:cNvSpPr>
            <a:spLocks noGrp="1"/>
          </p:cNvSpPr>
          <p:nvPr>
            <p:ph type="title"/>
          </p:nvPr>
        </p:nvSpPr>
        <p:spPr/>
        <p:txBody>
          <a:bodyPr>
            <a:normAutofit fontScale="90000"/>
          </a:bodyPr>
          <a:lstStyle/>
          <a:p>
            <a:r>
              <a:rPr lang="en-IN" dirty="0" smtClean="0"/>
              <a:t>Eminent Persons in </a:t>
            </a:r>
            <a:r>
              <a:rPr lang="en-IN" dirty="0" err="1" smtClean="0"/>
              <a:t>Odia</a:t>
            </a:r>
            <a:r>
              <a:rPr lang="en-IN" dirty="0" smtClean="0"/>
              <a:t> Literature</a:t>
            </a:r>
            <a:endParaRPr lang="en-IN"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700808"/>
            <a:ext cx="3528392"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483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8BCD1439-D528-414B-8FD0-2E712698FAE9}"/>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43865" cy="6858000"/>
          </a:xfrm>
        </p:spPr>
      </p:pic>
      <p:sp>
        <p:nvSpPr>
          <p:cNvPr id="9" name="Title 1">
            <a:extLst>
              <a:ext uri="{FF2B5EF4-FFF2-40B4-BE49-F238E27FC236}">
                <a16:creationId xmlns:a16="http://schemas.microsoft.com/office/drawing/2014/main" xmlns="" id="{E71CA2AE-F857-4961-AFC3-A0E00A17E380}"/>
              </a:ext>
            </a:extLst>
          </p:cNvPr>
          <p:cNvSpPr>
            <a:spLocks noGrp="1"/>
          </p:cNvSpPr>
          <p:nvPr/>
        </p:nvSpPr>
        <p:spPr>
          <a:xfrm>
            <a:off x="1044186" y="406659"/>
            <a:ext cx="7055495"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IN" sz="2800" b="1" dirty="0">
                <a:ln>
                  <a:solidFill>
                    <a:srgbClr val="00B0F0"/>
                  </a:solidFill>
                </a:ln>
                <a:solidFill>
                  <a:srgbClr val="0070C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IN" sz="2800" b="1" dirty="0">
                <a:ln>
                  <a:solidFill>
                    <a:srgbClr val="FF0000"/>
                  </a:solidFill>
                </a:ln>
                <a:solidFill>
                  <a:srgbClr val="FF00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EK BHARAT </a:t>
            </a:r>
            <a:r>
              <a:rPr lang="en-IN" sz="2800" b="1" dirty="0">
                <a:ln>
                  <a:solidFill>
                    <a:schemeClr val="bg1"/>
                  </a:solidFill>
                </a:ln>
                <a:solidFill>
                  <a:schemeClr val="bg1">
                    <a:lumMod val="85000"/>
                  </a:schemeClr>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SHRESHTHA</a:t>
            </a:r>
            <a:r>
              <a:rPr lang="en-IN" sz="2800" b="1" dirty="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IN" sz="2800" b="1" dirty="0">
                <a:ln>
                  <a:solidFill>
                    <a:srgbClr val="00B050"/>
                  </a:solidFill>
                </a:ln>
                <a:solidFill>
                  <a:srgbClr val="00B05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BHARAT</a:t>
            </a:r>
            <a:r>
              <a:rPr lang="en-IN" sz="2800" b="1" dirty="0">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IN" sz="2800" dirty="0">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xmlns="" id="{666C052D-9967-4E39-A0CA-506061AFE21B}"/>
              </a:ext>
            </a:extLst>
          </p:cNvPr>
          <p:cNvSpPr/>
          <p:nvPr/>
        </p:nvSpPr>
        <p:spPr>
          <a:xfrm>
            <a:off x="539552" y="1956318"/>
            <a:ext cx="7920880" cy="3477875"/>
          </a:xfrm>
          <a:prstGeom prst="rect">
            <a:avLst/>
          </a:prstGeom>
        </p:spPr>
        <p:txBody>
          <a:bodyPr wrap="square">
            <a:spAutoFit/>
          </a:bodyPr>
          <a:lstStyle/>
          <a:p>
            <a:pPr algn="just"/>
            <a:r>
              <a:rPr lang="en-US" sz="2800" b="0" i="0" dirty="0">
                <a:solidFill>
                  <a:srgbClr val="4D4D4D"/>
                </a:solidFill>
                <a:effectLst/>
                <a:latin typeface="Open Sans"/>
              </a:rPr>
              <a:t>	</a:t>
            </a:r>
            <a:r>
              <a:rPr lang="en-US" sz="2400" b="0" i="0" dirty="0">
                <a:solidFill>
                  <a:srgbClr val="4D4D4D"/>
                </a:solidFill>
                <a:effectLst/>
                <a:latin typeface="Open Sans"/>
              </a:rPr>
              <a:t>The initiative ‘</a:t>
            </a:r>
            <a:r>
              <a:rPr lang="en-US" sz="2400" b="0" i="0" dirty="0" err="1">
                <a:solidFill>
                  <a:srgbClr val="FF0000"/>
                </a:solidFill>
                <a:effectLst/>
                <a:latin typeface="Open Sans"/>
              </a:rPr>
              <a:t>Ek</a:t>
            </a:r>
            <a:r>
              <a:rPr lang="en-US" sz="2400" b="0" i="0" dirty="0">
                <a:solidFill>
                  <a:srgbClr val="FF0000"/>
                </a:solidFill>
                <a:effectLst/>
                <a:latin typeface="Open Sans"/>
              </a:rPr>
              <a:t> Bharat </a:t>
            </a:r>
            <a:r>
              <a:rPr lang="en-US" sz="2400" b="0" i="0" dirty="0" err="1">
                <a:solidFill>
                  <a:schemeClr val="bg1">
                    <a:lumMod val="65000"/>
                  </a:schemeClr>
                </a:solidFill>
                <a:effectLst/>
                <a:latin typeface="Open Sans"/>
              </a:rPr>
              <a:t>Shreshtha</a:t>
            </a:r>
            <a:r>
              <a:rPr lang="en-US" sz="2400" b="0" i="0" dirty="0">
                <a:solidFill>
                  <a:srgbClr val="4D4D4D"/>
                </a:solidFill>
                <a:effectLst/>
                <a:latin typeface="Open Sans"/>
              </a:rPr>
              <a:t> </a:t>
            </a:r>
            <a:r>
              <a:rPr lang="en-US" sz="2400" b="0" i="0" dirty="0">
                <a:solidFill>
                  <a:srgbClr val="00B050"/>
                </a:solidFill>
                <a:effectLst/>
                <a:latin typeface="Open Sans"/>
              </a:rPr>
              <a:t>Bharat</a:t>
            </a:r>
            <a:r>
              <a:rPr lang="en-US" sz="2400" b="0" i="0" dirty="0">
                <a:solidFill>
                  <a:srgbClr val="4D4D4D"/>
                </a:solidFill>
                <a:effectLst/>
                <a:latin typeface="Open Sans"/>
              </a:rPr>
              <a:t>’ was announced by Hon'ble Prime Minister on 31st October, 2015 on the occasion of the 140th birth anniversary of Sardar Vallabhbhai Patel. Through this innovative measure, the knowledge of the culture, traditions and practices of different states &amp; UTs will lead to an enhanced understanding and bonding between the states, thereby strengthening the unity and integrity of India.</a:t>
            </a:r>
            <a:endParaRPr lang="hi-IN" sz="2400" dirty="0"/>
          </a:p>
        </p:txBody>
      </p:sp>
    </p:spTree>
    <p:extLst>
      <p:ext uri="{BB962C8B-B14F-4D97-AF65-F5344CB8AC3E}">
        <p14:creationId xmlns:p14="http://schemas.microsoft.com/office/powerpoint/2010/main" val="555485904"/>
      </p:ext>
    </p:extLst>
  </p:cSld>
  <p:clrMapOvr>
    <a:masterClrMapping/>
  </p:clrMapOvr>
  <mc:AlternateContent xmlns:mc="http://schemas.openxmlformats.org/markup-compatibility/2006" xmlns:p14="http://schemas.microsoft.com/office/powerpoint/2010/main">
    <mc:Choice Requires="p14">
      <p:transition spd="slow" p14:dur="1500" advClick="0" advTm="12000">
        <p:fade/>
      </p:transition>
    </mc:Choice>
    <mc:Fallback xmlns="">
      <p:transition spd="slow" advClick="0" advTm="12000">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lstStyle/>
          <a:p>
            <a:r>
              <a:rPr lang="en-IN" dirty="0" smtClean="0"/>
              <a:t>JAGANNATH DAS</a:t>
            </a:r>
          </a:p>
          <a:p>
            <a:pPr marL="109728" indent="0" algn="just">
              <a:buNone/>
            </a:pPr>
            <a:r>
              <a:rPr lang="en-US" dirty="0" smtClean="0"/>
              <a:t>He was </a:t>
            </a:r>
            <a:r>
              <a:rPr lang="en-US" dirty="0"/>
              <a:t>an </a:t>
            </a:r>
            <a:r>
              <a:rPr lang="en-US" dirty="0" err="1"/>
              <a:t>Odia</a:t>
            </a:r>
            <a:r>
              <a:rPr lang="en-US" dirty="0"/>
              <a:t> poet and litterateur. He was one of the 5 great poets in </a:t>
            </a:r>
            <a:r>
              <a:rPr lang="en-US" dirty="0" err="1"/>
              <a:t>Odia</a:t>
            </a:r>
            <a:r>
              <a:rPr lang="en-US" dirty="0"/>
              <a:t> literature, the </a:t>
            </a:r>
            <a:r>
              <a:rPr lang="en-US" dirty="0" err="1"/>
              <a:t>Panchasakha</a:t>
            </a:r>
            <a:r>
              <a:rPr lang="en-US" dirty="0"/>
              <a:t>. </a:t>
            </a:r>
            <a:endParaRPr lang="en-US" dirty="0" smtClean="0"/>
          </a:p>
          <a:p>
            <a:pPr marL="109728" indent="0" algn="just">
              <a:buNone/>
            </a:pPr>
            <a:r>
              <a:rPr lang="en-US" dirty="0" smtClean="0"/>
              <a:t>He </a:t>
            </a:r>
            <a:r>
              <a:rPr lang="en-US" dirty="0"/>
              <a:t>wrote the </a:t>
            </a:r>
            <a:r>
              <a:rPr lang="en-US" dirty="0" err="1"/>
              <a:t>Odia</a:t>
            </a:r>
            <a:r>
              <a:rPr lang="en-US" dirty="0"/>
              <a:t> </a:t>
            </a:r>
            <a:r>
              <a:rPr lang="en-US" dirty="0" err="1" smtClean="0"/>
              <a:t>Bhagabata</a:t>
            </a:r>
            <a:r>
              <a:rPr lang="en-US" dirty="0" smtClean="0"/>
              <a:t>.</a:t>
            </a:r>
            <a:endParaRPr lang="en-IN" dirty="0"/>
          </a:p>
        </p:txBody>
      </p:sp>
      <p:sp>
        <p:nvSpPr>
          <p:cNvPr id="3" name="Title 2"/>
          <p:cNvSpPr>
            <a:spLocks noGrp="1"/>
          </p:cNvSpPr>
          <p:nvPr>
            <p:ph type="title"/>
          </p:nvPr>
        </p:nvSpPr>
        <p:spPr/>
        <p:txBody>
          <a:bodyPr/>
          <a:lstStyle/>
          <a:p>
            <a:r>
              <a:rPr lang="en-IN" dirty="0" smtClean="0"/>
              <a:t>CONT…</a:t>
            </a:r>
            <a:endParaRPr lang="en-IN"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268760"/>
            <a:ext cx="3456384"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41574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690864" cy="4525963"/>
          </a:xfrm>
        </p:spPr>
        <p:txBody>
          <a:bodyPr>
            <a:normAutofit fontScale="85000" lnSpcReduction="10000"/>
          </a:bodyPr>
          <a:lstStyle/>
          <a:p>
            <a:pPr algn="just"/>
            <a:r>
              <a:rPr lang="en-US" sz="2400" dirty="0" smtClean="0"/>
              <a:t>MAHAPURUSHA ACHYUTANANDA</a:t>
            </a:r>
          </a:p>
          <a:p>
            <a:pPr marL="109728" indent="0" algn="just">
              <a:buNone/>
            </a:pPr>
            <a:r>
              <a:rPr lang="en-US" dirty="0" smtClean="0"/>
              <a:t>He </a:t>
            </a:r>
            <a:r>
              <a:rPr lang="en-US" dirty="0"/>
              <a:t>was a 16th-century poet seer and </a:t>
            </a:r>
            <a:r>
              <a:rPr lang="en-US" dirty="0" err="1"/>
              <a:t>Vaishnava</a:t>
            </a:r>
            <a:r>
              <a:rPr lang="en-US" dirty="0"/>
              <a:t> saint from </a:t>
            </a:r>
            <a:r>
              <a:rPr lang="en-US" dirty="0" err="1"/>
              <a:t>Odisha</a:t>
            </a:r>
            <a:r>
              <a:rPr lang="en-US" dirty="0"/>
              <a:t>, India. He was considered to have the power to see the past, present and future. He was a prolific author, and one of the group of five, that led a revolution in spirituality in </a:t>
            </a:r>
            <a:r>
              <a:rPr lang="en-US" dirty="0" err="1"/>
              <a:t>Odisha</a:t>
            </a:r>
            <a:r>
              <a:rPr lang="en-US" dirty="0"/>
              <a:t> by translating Sanskrit texts into the </a:t>
            </a:r>
            <a:r>
              <a:rPr lang="en-US" dirty="0" err="1"/>
              <a:t>Odia</a:t>
            </a:r>
            <a:r>
              <a:rPr lang="en-US" dirty="0"/>
              <a:t> language for common people.</a:t>
            </a:r>
            <a:endParaRPr lang="en-IN" dirty="0"/>
          </a:p>
        </p:txBody>
      </p:sp>
      <p:sp>
        <p:nvSpPr>
          <p:cNvPr id="3" name="Title 2"/>
          <p:cNvSpPr>
            <a:spLocks noGrp="1"/>
          </p:cNvSpPr>
          <p:nvPr>
            <p:ph type="title"/>
          </p:nvPr>
        </p:nvSpPr>
        <p:spPr/>
        <p:txBody>
          <a:bodyPr/>
          <a:lstStyle/>
          <a:p>
            <a:endParaRPr lang="en-IN"/>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1556792"/>
            <a:ext cx="3096344"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23090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86808" cy="4525963"/>
          </a:xfrm>
        </p:spPr>
        <p:txBody>
          <a:bodyPr/>
          <a:lstStyle/>
          <a:p>
            <a:pPr algn="just"/>
            <a:r>
              <a:rPr lang="en-US" dirty="0" smtClean="0"/>
              <a:t>UPENDRA BHANJA</a:t>
            </a:r>
          </a:p>
          <a:p>
            <a:pPr algn="just"/>
            <a:r>
              <a:rPr lang="en-US" dirty="0" smtClean="0"/>
              <a:t>He was </a:t>
            </a:r>
            <a:r>
              <a:rPr lang="en-US" dirty="0"/>
              <a:t>considered as the greatest poet of </a:t>
            </a:r>
            <a:r>
              <a:rPr lang="en-US" dirty="0" err="1"/>
              <a:t>Odia</a:t>
            </a:r>
            <a:r>
              <a:rPr lang="en-US" dirty="0"/>
              <a:t> Literature and was awarded the title "</a:t>
            </a:r>
            <a:r>
              <a:rPr lang="en-US" dirty="0" err="1"/>
              <a:t>Kabi-Samrata</a:t>
            </a:r>
            <a:r>
              <a:rPr lang="en-US" dirty="0" smtClean="0"/>
              <a:t>"– “The </a:t>
            </a:r>
            <a:r>
              <a:rPr lang="en-US" dirty="0"/>
              <a:t>Emperor of </a:t>
            </a:r>
            <a:r>
              <a:rPr lang="en-US" dirty="0" smtClean="0"/>
              <a:t>Poets”.</a:t>
            </a:r>
            <a:endParaRPr lang="en-IN" dirty="0"/>
          </a:p>
        </p:txBody>
      </p:sp>
      <p:sp>
        <p:nvSpPr>
          <p:cNvPr id="3" name="Title 2"/>
          <p:cNvSpPr>
            <a:spLocks noGrp="1"/>
          </p:cNvSpPr>
          <p:nvPr>
            <p:ph type="title"/>
          </p:nvPr>
        </p:nvSpPr>
        <p:spPr/>
        <p:txBody>
          <a:bodyPr/>
          <a:lstStyle/>
          <a:p>
            <a:endParaRPr lang="en-IN"/>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04048" y="1628800"/>
            <a:ext cx="3430191"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81185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3898776" cy="4525963"/>
          </a:xfrm>
        </p:spPr>
        <p:txBody>
          <a:bodyPr>
            <a:normAutofit fontScale="92500"/>
          </a:bodyPr>
          <a:lstStyle/>
          <a:p>
            <a:r>
              <a:rPr lang="en-US" dirty="0" smtClean="0"/>
              <a:t>DINAKRUSHNA DAS</a:t>
            </a:r>
          </a:p>
          <a:p>
            <a:pPr algn="just"/>
            <a:r>
              <a:rPr lang="en-US" dirty="0" smtClean="0"/>
              <a:t>He was </a:t>
            </a:r>
            <a:r>
              <a:rPr lang="en-US" dirty="0"/>
              <a:t>a poet of </a:t>
            </a:r>
            <a:r>
              <a:rPr lang="en-US" dirty="0" err="1"/>
              <a:t>Odisha</a:t>
            </a:r>
            <a:r>
              <a:rPr lang="en-US" dirty="0"/>
              <a:t>, India, belonging to the </a:t>
            </a:r>
            <a:r>
              <a:rPr lang="en-US" dirty="0" err="1"/>
              <a:t>Vaishnava</a:t>
            </a:r>
            <a:r>
              <a:rPr lang="en-US" dirty="0"/>
              <a:t> tradition of bhakti movement. He is known for his </a:t>
            </a:r>
            <a:r>
              <a:rPr lang="en-US" dirty="0" err="1"/>
              <a:t>Odia</a:t>
            </a:r>
            <a:r>
              <a:rPr lang="en-US" dirty="0"/>
              <a:t> poem titled "</a:t>
            </a:r>
            <a:r>
              <a:rPr lang="en-US" dirty="0" err="1"/>
              <a:t>Rasakallola</a:t>
            </a:r>
            <a:r>
              <a:rPr lang="en-US" dirty="0"/>
              <a:t>", which is devoted to Lord Krishna. </a:t>
            </a:r>
            <a:endParaRPr lang="en-IN" dirty="0"/>
          </a:p>
        </p:txBody>
      </p:sp>
      <p:sp>
        <p:nvSpPr>
          <p:cNvPr id="3" name="Title 2"/>
          <p:cNvSpPr>
            <a:spLocks noGrp="1"/>
          </p:cNvSpPr>
          <p:nvPr>
            <p:ph type="title"/>
          </p:nvPr>
        </p:nvSpPr>
        <p:spPr/>
        <p:txBody>
          <a:bodyPr/>
          <a:lstStyle/>
          <a:p>
            <a:endParaRPr lang="en-IN"/>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772816"/>
            <a:ext cx="3240360"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01475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3682752" cy="4525963"/>
          </a:xfrm>
        </p:spPr>
        <p:txBody>
          <a:bodyPr>
            <a:normAutofit fontScale="70000" lnSpcReduction="20000"/>
          </a:bodyPr>
          <a:lstStyle/>
          <a:p>
            <a:pPr algn="just"/>
            <a:r>
              <a:rPr lang="en-US" b="1" dirty="0" smtClean="0"/>
              <a:t>BHIMA BHOI </a:t>
            </a:r>
          </a:p>
          <a:p>
            <a:pPr algn="just"/>
            <a:r>
              <a:rPr lang="en-US" dirty="0" smtClean="0"/>
              <a:t>He was </a:t>
            </a:r>
            <a:r>
              <a:rPr lang="en-US" dirty="0"/>
              <a:t>a great poet, composer and singer. Humanity and liberation of the world were the central theme of his poetic creations. His assertion "</a:t>
            </a:r>
            <a:r>
              <a:rPr lang="en-US" dirty="0" err="1"/>
              <a:t>mo</a:t>
            </a:r>
            <a:r>
              <a:rPr lang="en-US" dirty="0"/>
              <a:t> </a:t>
            </a:r>
            <a:r>
              <a:rPr lang="en-US" dirty="0" err="1"/>
              <a:t>jeevana</a:t>
            </a:r>
            <a:r>
              <a:rPr lang="en-US" dirty="0"/>
              <a:t> </a:t>
            </a:r>
            <a:r>
              <a:rPr lang="en-US" dirty="0" err="1"/>
              <a:t>pachhe</a:t>
            </a:r>
            <a:r>
              <a:rPr lang="en-US" dirty="0"/>
              <a:t> </a:t>
            </a:r>
            <a:r>
              <a:rPr lang="en-US" dirty="0" err="1"/>
              <a:t>narke</a:t>
            </a:r>
            <a:r>
              <a:rPr lang="en-US" dirty="0"/>
              <a:t> </a:t>
            </a:r>
            <a:r>
              <a:rPr lang="en-US" dirty="0" err="1"/>
              <a:t>padithau</a:t>
            </a:r>
            <a:r>
              <a:rPr lang="en-US" dirty="0"/>
              <a:t>, </a:t>
            </a:r>
            <a:r>
              <a:rPr lang="en-US" dirty="0" err="1"/>
              <a:t>jagata</a:t>
            </a:r>
            <a:r>
              <a:rPr lang="en-US" dirty="0"/>
              <a:t> </a:t>
            </a:r>
            <a:r>
              <a:rPr lang="en-US" dirty="0" err="1"/>
              <a:t>uddhara</a:t>
            </a:r>
            <a:r>
              <a:rPr lang="en-US" dirty="0"/>
              <a:t> </a:t>
            </a:r>
            <a:r>
              <a:rPr lang="en-US" dirty="0" err="1"/>
              <a:t>heu</a:t>
            </a:r>
            <a:r>
              <a:rPr lang="en-US" dirty="0"/>
              <a:t>" (let my life remain inglorious, let the world achieve salvation) showcase his broad thinking while being clear reflection of the conditions of socio-economic exclusions during his lifetime.</a:t>
            </a:r>
            <a:endParaRPr lang="en-IN" dirty="0"/>
          </a:p>
        </p:txBody>
      </p:sp>
      <p:sp>
        <p:nvSpPr>
          <p:cNvPr id="3" name="Title 2"/>
          <p:cNvSpPr>
            <a:spLocks noGrp="1"/>
          </p:cNvSpPr>
          <p:nvPr>
            <p:ph type="title"/>
          </p:nvPr>
        </p:nvSpPr>
        <p:spPr/>
        <p:txBody>
          <a:bodyPr/>
          <a:lstStyle/>
          <a:p>
            <a:endParaRPr lang="en-IN"/>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700808"/>
            <a:ext cx="3600400"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38684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3898776" cy="4525963"/>
          </a:xfrm>
        </p:spPr>
        <p:txBody>
          <a:bodyPr>
            <a:normAutofit fontScale="85000" lnSpcReduction="20000"/>
          </a:bodyPr>
          <a:lstStyle/>
          <a:p>
            <a:pPr algn="just"/>
            <a:r>
              <a:rPr lang="en-US" dirty="0" smtClean="0"/>
              <a:t>BRAJANATH BADAJENA</a:t>
            </a:r>
          </a:p>
          <a:p>
            <a:pPr algn="just"/>
            <a:endParaRPr lang="en-US" dirty="0" smtClean="0"/>
          </a:p>
          <a:p>
            <a:pPr algn="just"/>
            <a:r>
              <a:rPr lang="en-US" dirty="0" smtClean="0"/>
              <a:t>He was </a:t>
            </a:r>
            <a:r>
              <a:rPr lang="en-US" dirty="0"/>
              <a:t>an </a:t>
            </a:r>
            <a:r>
              <a:rPr lang="en-US" dirty="0" err="1"/>
              <a:t>Odia</a:t>
            </a:r>
            <a:r>
              <a:rPr lang="en-US" dirty="0"/>
              <a:t> author now best known for his historical ballad Samara Taranga. He was born in </a:t>
            </a:r>
            <a:r>
              <a:rPr lang="en-US" dirty="0" err="1"/>
              <a:t>Dhenkanal</a:t>
            </a:r>
            <a:r>
              <a:rPr lang="en-US" dirty="0"/>
              <a:t>. </a:t>
            </a:r>
            <a:r>
              <a:rPr lang="en-US" dirty="0" err="1"/>
              <a:t>Brajanath</a:t>
            </a:r>
            <a:r>
              <a:rPr lang="en-US" dirty="0"/>
              <a:t> was patronized by several local rulers. His work was Samara Taranga appreciated the king of </a:t>
            </a:r>
            <a:r>
              <a:rPr lang="en-US" dirty="0" err="1"/>
              <a:t>Dhenkanal</a:t>
            </a:r>
            <a:r>
              <a:rPr lang="en-US" dirty="0"/>
              <a:t> for which he was given the title of </a:t>
            </a:r>
            <a:r>
              <a:rPr lang="en-US" dirty="0" err="1" smtClean="0"/>
              <a:t>Badajena</a:t>
            </a:r>
            <a:r>
              <a:rPr lang="en-US" dirty="0" smtClean="0"/>
              <a:t>.</a:t>
            </a:r>
            <a:endParaRPr lang="en-IN" dirty="0"/>
          </a:p>
        </p:txBody>
      </p:sp>
      <p:sp>
        <p:nvSpPr>
          <p:cNvPr id="3" name="Title 2"/>
          <p:cNvSpPr>
            <a:spLocks noGrp="1"/>
          </p:cNvSpPr>
          <p:nvPr>
            <p:ph type="title"/>
          </p:nvPr>
        </p:nvSpPr>
        <p:spPr/>
        <p:txBody>
          <a:bodyPr/>
          <a:lstStyle/>
          <a:p>
            <a:endParaRPr lang="en-IN"/>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2132856"/>
            <a:ext cx="3672408"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17328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258816" cy="4525963"/>
          </a:xfrm>
        </p:spPr>
        <p:txBody>
          <a:bodyPr>
            <a:normAutofit fontScale="85000" lnSpcReduction="20000"/>
          </a:bodyPr>
          <a:lstStyle/>
          <a:p>
            <a:pPr algn="just"/>
            <a:r>
              <a:rPr lang="en-US" dirty="0" smtClean="0"/>
              <a:t>RADHANATH RAY</a:t>
            </a:r>
          </a:p>
          <a:p>
            <a:pPr algn="just"/>
            <a:endParaRPr lang="en-US" dirty="0" smtClean="0"/>
          </a:p>
          <a:p>
            <a:pPr algn="just"/>
            <a:r>
              <a:rPr lang="en-US" dirty="0" smtClean="0"/>
              <a:t>He was </a:t>
            </a:r>
            <a:r>
              <a:rPr lang="en-US" dirty="0"/>
              <a:t>an </a:t>
            </a:r>
            <a:r>
              <a:rPr lang="en-US" dirty="0" err="1"/>
              <a:t>Odia</a:t>
            </a:r>
            <a:r>
              <a:rPr lang="en-US" dirty="0"/>
              <a:t> writer of initial modernity era in </a:t>
            </a:r>
            <a:r>
              <a:rPr lang="en-US" dirty="0" err="1"/>
              <a:t>Odia</a:t>
            </a:r>
            <a:r>
              <a:rPr lang="en-US" dirty="0"/>
              <a:t> poetry during the later part of nineteenth century. He </a:t>
            </a:r>
            <a:r>
              <a:rPr lang="en-US" dirty="0" smtClean="0"/>
              <a:t>is </a:t>
            </a:r>
            <a:r>
              <a:rPr lang="en-US" dirty="0" err="1" smtClean="0"/>
              <a:t>honoured</a:t>
            </a:r>
            <a:r>
              <a:rPr lang="en-US" dirty="0" smtClean="0"/>
              <a:t> in </a:t>
            </a:r>
            <a:r>
              <a:rPr lang="en-US" dirty="0" err="1" smtClean="0"/>
              <a:t>Odia</a:t>
            </a:r>
            <a:r>
              <a:rPr lang="en-US" dirty="0" smtClean="0"/>
              <a:t> </a:t>
            </a:r>
            <a:r>
              <a:rPr lang="en-US" dirty="0"/>
              <a:t>literature with the title </a:t>
            </a:r>
            <a:r>
              <a:rPr lang="en-US" dirty="0" err="1"/>
              <a:t>Kabibara</a:t>
            </a:r>
            <a:r>
              <a:rPr lang="en-US" dirty="0"/>
              <a:t>. </a:t>
            </a:r>
            <a:r>
              <a:rPr lang="en-US" dirty="0" smtClean="0"/>
              <a:t>In </a:t>
            </a:r>
            <a:r>
              <a:rPr lang="en-US" dirty="0"/>
              <a:t>his early life, he composed in both </a:t>
            </a:r>
            <a:r>
              <a:rPr lang="en-US" dirty="0" err="1"/>
              <a:t>Odia</a:t>
            </a:r>
            <a:r>
              <a:rPr lang="en-US" dirty="0"/>
              <a:t> and Bengali languages, but later he shifted his writings in </a:t>
            </a:r>
            <a:r>
              <a:rPr lang="en-US" dirty="0" err="1"/>
              <a:t>Odia</a:t>
            </a:r>
            <a:r>
              <a:rPr lang="en-US" dirty="0"/>
              <a:t> only.</a:t>
            </a:r>
            <a:endParaRPr lang="en-IN" dirty="0"/>
          </a:p>
        </p:txBody>
      </p:sp>
      <p:sp>
        <p:nvSpPr>
          <p:cNvPr id="3" name="Title 2"/>
          <p:cNvSpPr>
            <a:spLocks noGrp="1"/>
          </p:cNvSpPr>
          <p:nvPr>
            <p:ph type="title"/>
          </p:nvPr>
        </p:nvSpPr>
        <p:spPr/>
        <p:txBody>
          <a:bodyPr/>
          <a:lstStyle/>
          <a:p>
            <a:endParaRPr lang="en-IN"/>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1523" y="1772816"/>
            <a:ext cx="3384377" cy="380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19645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3898776" cy="4525963"/>
          </a:xfrm>
        </p:spPr>
        <p:txBody>
          <a:bodyPr>
            <a:normAutofit fontScale="70000" lnSpcReduction="20000"/>
          </a:bodyPr>
          <a:lstStyle/>
          <a:p>
            <a:r>
              <a:rPr lang="en-US" dirty="0" smtClean="0"/>
              <a:t>FAKIR MOHAN SENAPATI</a:t>
            </a:r>
          </a:p>
          <a:p>
            <a:endParaRPr lang="en-US" dirty="0" smtClean="0"/>
          </a:p>
          <a:p>
            <a:pPr algn="just"/>
            <a:r>
              <a:rPr lang="en-US" dirty="0" smtClean="0"/>
              <a:t>He is often </a:t>
            </a:r>
            <a:r>
              <a:rPr lang="en-US" dirty="0"/>
              <a:t>referred to as </a:t>
            </a:r>
            <a:r>
              <a:rPr lang="en-US" dirty="0" err="1"/>
              <a:t>Utkala</a:t>
            </a:r>
            <a:r>
              <a:rPr lang="en-US" dirty="0"/>
              <a:t> </a:t>
            </a:r>
            <a:r>
              <a:rPr lang="en-US" dirty="0" err="1"/>
              <a:t>Byasa</a:t>
            </a:r>
            <a:r>
              <a:rPr lang="en-US" dirty="0"/>
              <a:t> </a:t>
            </a:r>
            <a:r>
              <a:rPr lang="en-US" dirty="0" err="1"/>
              <a:t>Kabi</a:t>
            </a:r>
            <a:r>
              <a:rPr lang="en-US" dirty="0"/>
              <a:t> (</a:t>
            </a:r>
            <a:r>
              <a:rPr lang="en-US" dirty="0" err="1"/>
              <a:t>Odisha's</a:t>
            </a:r>
            <a:r>
              <a:rPr lang="en-US" dirty="0"/>
              <a:t> </a:t>
            </a:r>
            <a:r>
              <a:rPr lang="en-US" dirty="0" err="1"/>
              <a:t>Vyasa</a:t>
            </a:r>
            <a:r>
              <a:rPr lang="en-US" dirty="0"/>
              <a:t>), was an Indian writer, poet, philosopher and social reformer. He played a leading role in establishing the distinct identity of </a:t>
            </a:r>
            <a:r>
              <a:rPr lang="en-US" dirty="0" err="1"/>
              <a:t>Odia</a:t>
            </a:r>
            <a:r>
              <a:rPr lang="en-US" dirty="0"/>
              <a:t>, a language mainly spoken in the Indian state of </a:t>
            </a:r>
            <a:r>
              <a:rPr lang="en-US" dirty="0" err="1"/>
              <a:t>Odisha</a:t>
            </a:r>
            <a:r>
              <a:rPr lang="en-US" dirty="0"/>
              <a:t>. </a:t>
            </a:r>
            <a:r>
              <a:rPr lang="en-US" dirty="0" err="1"/>
              <a:t>Fakirmohan</a:t>
            </a:r>
            <a:r>
              <a:rPr lang="en-US" dirty="0"/>
              <a:t> </a:t>
            </a:r>
            <a:r>
              <a:rPr lang="en-US" dirty="0" err="1"/>
              <a:t>Senapati</a:t>
            </a:r>
            <a:r>
              <a:rPr lang="en-US" dirty="0"/>
              <a:t> is regarded as the father of M</a:t>
            </a:r>
            <a:r>
              <a:rPr lang="en-US" dirty="0" smtClean="0"/>
              <a:t>odern </a:t>
            </a:r>
            <a:r>
              <a:rPr lang="en-US" dirty="0" err="1"/>
              <a:t>Odia</a:t>
            </a:r>
            <a:r>
              <a:rPr lang="en-US" dirty="0"/>
              <a:t> </a:t>
            </a:r>
            <a:r>
              <a:rPr lang="en-US" dirty="0" smtClean="0"/>
              <a:t>Literature</a:t>
            </a:r>
            <a:r>
              <a:rPr lang="en-US" dirty="0"/>
              <a:t>.</a:t>
            </a:r>
            <a:endParaRPr lang="en-IN" dirty="0"/>
          </a:p>
        </p:txBody>
      </p:sp>
      <p:sp>
        <p:nvSpPr>
          <p:cNvPr id="3" name="Title 2"/>
          <p:cNvSpPr>
            <a:spLocks noGrp="1"/>
          </p:cNvSpPr>
          <p:nvPr>
            <p:ph type="title"/>
          </p:nvPr>
        </p:nvSpPr>
        <p:spPr/>
        <p:txBody>
          <a:bodyPr/>
          <a:lstStyle/>
          <a:p>
            <a:endParaRPr lang="en-IN"/>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844824"/>
            <a:ext cx="3240360" cy="3600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74368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3898776" cy="4525963"/>
          </a:xfrm>
        </p:spPr>
        <p:txBody>
          <a:bodyPr>
            <a:normAutofit fontScale="92500" lnSpcReduction="20000"/>
          </a:bodyPr>
          <a:lstStyle/>
          <a:p>
            <a:r>
              <a:rPr lang="en-IN" dirty="0" smtClean="0"/>
              <a:t>GOPABANDHU DAS</a:t>
            </a:r>
          </a:p>
          <a:p>
            <a:endParaRPr lang="en-IN" dirty="0"/>
          </a:p>
          <a:p>
            <a:pPr algn="just"/>
            <a:r>
              <a:rPr lang="en-US" dirty="0" smtClean="0"/>
              <a:t>He is popularly </a:t>
            </a:r>
            <a:r>
              <a:rPr lang="en-US" dirty="0"/>
              <a:t>known as </a:t>
            </a:r>
            <a:r>
              <a:rPr lang="en-US" dirty="0" err="1"/>
              <a:t>Utkalamani</a:t>
            </a:r>
            <a:r>
              <a:rPr lang="en-US" dirty="0"/>
              <a:t> (Jewel of </a:t>
            </a:r>
            <a:r>
              <a:rPr lang="en-US" dirty="0" err="1"/>
              <a:t>Utkal</a:t>
            </a:r>
            <a:r>
              <a:rPr lang="en-US" dirty="0"/>
              <a:t> or </a:t>
            </a:r>
            <a:r>
              <a:rPr lang="en-US" dirty="0" err="1"/>
              <a:t>Odisha</a:t>
            </a:r>
            <a:r>
              <a:rPr lang="en-US" dirty="0" smtClean="0"/>
              <a:t>), was </a:t>
            </a:r>
            <a:r>
              <a:rPr lang="en-US" dirty="0"/>
              <a:t>a social worker, reformer, political activist, journalist, poet and essayist</a:t>
            </a:r>
            <a:r>
              <a:rPr lang="en-US" dirty="0" smtClean="0"/>
              <a:t>.</a:t>
            </a:r>
          </a:p>
          <a:p>
            <a:pPr algn="just"/>
            <a:r>
              <a:rPr lang="en-US" dirty="0" smtClean="0"/>
              <a:t>His literary works include </a:t>
            </a:r>
            <a:r>
              <a:rPr lang="en-US" dirty="0" err="1" smtClean="0"/>
              <a:t>Karakabita</a:t>
            </a:r>
            <a:r>
              <a:rPr lang="en-US" dirty="0" smtClean="0"/>
              <a:t>, </a:t>
            </a:r>
            <a:r>
              <a:rPr lang="en-US" dirty="0" err="1" smtClean="0"/>
              <a:t>Bandira</a:t>
            </a:r>
            <a:r>
              <a:rPr lang="en-US" dirty="0" smtClean="0"/>
              <a:t> </a:t>
            </a:r>
            <a:r>
              <a:rPr lang="en-US" dirty="0" err="1" smtClean="0"/>
              <a:t>Atmakatha</a:t>
            </a:r>
            <a:r>
              <a:rPr lang="en-US" dirty="0" smtClean="0"/>
              <a:t>.</a:t>
            </a:r>
            <a:endParaRPr lang="en-IN" dirty="0"/>
          </a:p>
        </p:txBody>
      </p:sp>
      <p:sp>
        <p:nvSpPr>
          <p:cNvPr id="3" name="Title 2"/>
          <p:cNvSpPr>
            <a:spLocks noGrp="1"/>
          </p:cNvSpPr>
          <p:nvPr>
            <p:ph type="title"/>
          </p:nvPr>
        </p:nvSpPr>
        <p:spPr/>
        <p:txBody>
          <a:bodyPr/>
          <a:lstStyle/>
          <a:p>
            <a:endParaRPr lang="en-IN"/>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484784"/>
            <a:ext cx="3312367"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645531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042792" cy="4525963"/>
          </a:xfrm>
        </p:spPr>
        <p:txBody>
          <a:bodyPr>
            <a:normAutofit fontScale="77500" lnSpcReduction="20000"/>
          </a:bodyPr>
          <a:lstStyle/>
          <a:p>
            <a:pPr algn="just"/>
            <a:r>
              <a:rPr lang="en-US" dirty="0" smtClean="0"/>
              <a:t>KUNTALA KUMARI SABAT</a:t>
            </a:r>
          </a:p>
          <a:p>
            <a:pPr algn="just"/>
            <a:endParaRPr lang="en-US" dirty="0" smtClean="0"/>
          </a:p>
          <a:p>
            <a:pPr algn="just"/>
            <a:r>
              <a:rPr lang="en-US" dirty="0" smtClean="0"/>
              <a:t>She was </a:t>
            </a:r>
            <a:r>
              <a:rPr lang="en-US" dirty="0"/>
              <a:t>an </a:t>
            </a:r>
            <a:r>
              <a:rPr lang="en-US" dirty="0" err="1"/>
              <a:t>Odia</a:t>
            </a:r>
            <a:r>
              <a:rPr lang="en-US" dirty="0"/>
              <a:t> poet during colonial India. She was one of the women poets who came into prominence from </a:t>
            </a:r>
            <a:r>
              <a:rPr lang="en-US" dirty="0" err="1"/>
              <a:t>Odisha</a:t>
            </a:r>
            <a:r>
              <a:rPr lang="en-US" dirty="0"/>
              <a:t> during India's freedom struggle. She was multifaceted personality. </a:t>
            </a:r>
            <a:endParaRPr lang="en-US" dirty="0" smtClean="0"/>
          </a:p>
          <a:p>
            <a:pPr algn="just"/>
            <a:r>
              <a:rPr lang="en-US" dirty="0" smtClean="0"/>
              <a:t>She </a:t>
            </a:r>
            <a:r>
              <a:rPr lang="en-US" dirty="0"/>
              <a:t>was a physician, writer, poet, editor, leader of nationalist movement and social </a:t>
            </a:r>
            <a:r>
              <a:rPr lang="en-US" dirty="0" smtClean="0"/>
              <a:t>worker. She </a:t>
            </a:r>
            <a:r>
              <a:rPr lang="en-US" dirty="0"/>
              <a:t>was honored with </a:t>
            </a:r>
            <a:r>
              <a:rPr lang="en-US" dirty="0" err="1"/>
              <a:t>Utkala</a:t>
            </a:r>
            <a:r>
              <a:rPr lang="en-US" dirty="0"/>
              <a:t> </a:t>
            </a:r>
            <a:r>
              <a:rPr lang="en-US" dirty="0" err="1"/>
              <a:t>Bharati</a:t>
            </a:r>
            <a:r>
              <a:rPr lang="en-US" dirty="0"/>
              <a:t> in 1925.</a:t>
            </a:r>
            <a:endParaRPr lang="en-IN" dirty="0"/>
          </a:p>
        </p:txBody>
      </p:sp>
      <p:sp>
        <p:nvSpPr>
          <p:cNvPr id="3" name="Title 2"/>
          <p:cNvSpPr>
            <a:spLocks noGrp="1"/>
          </p:cNvSpPr>
          <p:nvPr>
            <p:ph type="title"/>
          </p:nvPr>
        </p:nvSpPr>
        <p:spPr/>
        <p:txBody>
          <a:bodyPr/>
          <a:lstStyle/>
          <a:p>
            <a:endParaRPr lang="en-IN"/>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700808"/>
            <a:ext cx="3240360"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20732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CD37158E-1FF9-4C93-B4CD-681AABABB3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9144000" cy="6858101"/>
          </a:xfrm>
          <a:prstGeom prst="rect">
            <a:avLst/>
          </a:prstGeom>
        </p:spPr>
      </p:pic>
      <p:sp>
        <p:nvSpPr>
          <p:cNvPr id="8" name="Rectangle 7">
            <a:extLst>
              <a:ext uri="{FF2B5EF4-FFF2-40B4-BE49-F238E27FC236}">
                <a16:creationId xmlns:a16="http://schemas.microsoft.com/office/drawing/2014/main" xmlns="" id="{92C574E4-F06E-48A6-82DA-4BC980B99E0C}"/>
              </a:ext>
            </a:extLst>
          </p:cNvPr>
          <p:cNvSpPr/>
          <p:nvPr/>
        </p:nvSpPr>
        <p:spPr>
          <a:xfrm>
            <a:off x="683568" y="1549659"/>
            <a:ext cx="7848872" cy="4524315"/>
          </a:xfrm>
          <a:prstGeom prst="rect">
            <a:avLst/>
          </a:prstGeom>
        </p:spPr>
        <p:txBody>
          <a:bodyPr wrap="square">
            <a:spAutoFit/>
          </a:bodyPr>
          <a:lstStyle/>
          <a:p>
            <a:pPr algn="just"/>
            <a:r>
              <a:rPr lang="en-US" b="1" i="0" dirty="0">
                <a:solidFill>
                  <a:srgbClr val="415A93"/>
                </a:solidFill>
                <a:effectLst/>
                <a:latin typeface="Open Sans"/>
              </a:rPr>
              <a:t>The broad objectives of the ‘</a:t>
            </a:r>
            <a:r>
              <a:rPr lang="en-US" b="1" i="0" dirty="0" err="1">
                <a:solidFill>
                  <a:srgbClr val="415A93"/>
                </a:solidFill>
                <a:effectLst/>
                <a:latin typeface="Open Sans"/>
              </a:rPr>
              <a:t>Ek</a:t>
            </a:r>
            <a:r>
              <a:rPr lang="en-US" b="1" i="0" dirty="0">
                <a:solidFill>
                  <a:srgbClr val="415A93"/>
                </a:solidFill>
                <a:effectLst/>
                <a:latin typeface="Open Sans"/>
              </a:rPr>
              <a:t> Bharat </a:t>
            </a:r>
            <a:r>
              <a:rPr lang="en-US" b="1" i="0" dirty="0" err="1">
                <a:solidFill>
                  <a:srgbClr val="415A93"/>
                </a:solidFill>
                <a:effectLst/>
                <a:latin typeface="Open Sans"/>
              </a:rPr>
              <a:t>Shreshtha</a:t>
            </a:r>
            <a:r>
              <a:rPr lang="en-US" b="1" i="0" dirty="0">
                <a:solidFill>
                  <a:srgbClr val="415A93"/>
                </a:solidFill>
                <a:effectLst/>
                <a:latin typeface="Open Sans"/>
              </a:rPr>
              <a:t> Bharat’ initiative are as follows:</a:t>
            </a:r>
          </a:p>
          <a:p>
            <a:pPr algn="just"/>
            <a:r>
              <a:rPr lang="en-US" b="1" dirty="0">
                <a:solidFill>
                  <a:srgbClr val="00B050"/>
                </a:solidFill>
              </a:rPr>
              <a:t>CELEBRATE </a:t>
            </a:r>
            <a:r>
              <a:rPr lang="en-US" dirty="0"/>
              <a:t>the Unity in Diversity of our Nation and to maintain and strengthen the fabric of traditionally existing emotional bonds between the people of our Country.</a:t>
            </a:r>
          </a:p>
          <a:p>
            <a:pPr algn="just"/>
            <a:r>
              <a:rPr lang="en-US" b="1" dirty="0">
                <a:solidFill>
                  <a:schemeClr val="accent4">
                    <a:lumMod val="75000"/>
                  </a:schemeClr>
                </a:solidFill>
              </a:rPr>
              <a:t>PROMOTE </a:t>
            </a:r>
            <a:r>
              <a:rPr lang="en-US" dirty="0"/>
              <a:t>the spirit of national integration through a deep and structured engagement between all Indian States and Union Territories through a year-long planned engagement between States.</a:t>
            </a:r>
          </a:p>
          <a:p>
            <a:pPr algn="just"/>
            <a:r>
              <a:rPr lang="en-US" b="1" dirty="0">
                <a:solidFill>
                  <a:srgbClr val="7030A0"/>
                </a:solidFill>
              </a:rPr>
              <a:t>SHOWCASE </a:t>
            </a:r>
            <a:r>
              <a:rPr lang="en-US" dirty="0"/>
              <a:t>the rich heritage and culture, customs and traditions of either State for enabling people to understand and appreciate the diversity that is India, thus fostering a sense of common identity.</a:t>
            </a:r>
          </a:p>
          <a:p>
            <a:pPr algn="just"/>
            <a:r>
              <a:rPr lang="en-US" b="1" dirty="0">
                <a:solidFill>
                  <a:srgbClr val="FFC000"/>
                </a:solidFill>
              </a:rPr>
              <a:t>ESTABLISH </a:t>
            </a:r>
            <a:r>
              <a:rPr lang="en-US" dirty="0"/>
              <a:t>long-term engagements.</a:t>
            </a:r>
          </a:p>
          <a:p>
            <a:pPr algn="just"/>
            <a:r>
              <a:rPr lang="en-US" b="1" dirty="0">
                <a:solidFill>
                  <a:schemeClr val="accent5">
                    <a:lumMod val="50000"/>
                  </a:schemeClr>
                </a:solidFill>
              </a:rPr>
              <a:t>CREATE </a:t>
            </a:r>
            <a:r>
              <a:rPr lang="en-US" dirty="0"/>
              <a:t>an environment which promotes learning between States by sharing best practices and experiences.</a:t>
            </a:r>
          </a:p>
          <a:p>
            <a:endParaRPr lang="hi-IN" dirty="0"/>
          </a:p>
        </p:txBody>
      </p:sp>
      <p:sp>
        <p:nvSpPr>
          <p:cNvPr id="4" name="Title 1">
            <a:extLst>
              <a:ext uri="{FF2B5EF4-FFF2-40B4-BE49-F238E27FC236}">
                <a16:creationId xmlns:a16="http://schemas.microsoft.com/office/drawing/2014/main" xmlns="" id="{395567CA-54AC-C144-8EAC-25FEE98D35C7}"/>
              </a:ext>
            </a:extLst>
          </p:cNvPr>
          <p:cNvSpPr>
            <a:spLocks noGrp="1"/>
          </p:cNvSpPr>
          <p:nvPr/>
        </p:nvSpPr>
        <p:spPr>
          <a:xfrm>
            <a:off x="1044185" y="406659"/>
            <a:ext cx="7055495"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IN" b="1" dirty="0">
                <a:ln>
                  <a:solidFill>
                    <a:srgbClr val="00B0F0"/>
                  </a:solidFill>
                </a:ln>
                <a:solidFill>
                  <a:srgbClr val="0070C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IN" b="1" dirty="0">
                <a:ln>
                  <a:solidFill>
                    <a:srgbClr val="FF0000"/>
                  </a:solidFill>
                </a:ln>
                <a:solidFill>
                  <a:srgbClr val="FF00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EK </a:t>
            </a:r>
            <a:r>
              <a:rPr lang="en-IN" b="1">
                <a:ln>
                  <a:solidFill>
                    <a:srgbClr val="FF0000"/>
                  </a:solidFill>
                </a:ln>
                <a:solidFill>
                  <a:srgbClr val="FF00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BHARAT </a:t>
            </a:r>
            <a:r>
              <a:rPr lang="en-IN" b="1">
                <a:ln>
                  <a:solidFill>
                    <a:schemeClr val="bg1"/>
                  </a:solidFill>
                </a:ln>
                <a:solidFill>
                  <a:schemeClr val="bg1">
                    <a:lumMod val="85000"/>
                  </a:schemeClr>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SHRESHTHA</a:t>
            </a:r>
            <a:r>
              <a:rPr lang="en-IN" b="1">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IN" b="1">
                <a:ln>
                  <a:solidFill>
                    <a:srgbClr val="00B050"/>
                  </a:solidFill>
                </a:ln>
                <a:solidFill>
                  <a:srgbClr val="00B05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BHARAT</a:t>
            </a:r>
            <a:r>
              <a:rPr lang="en-IN" b="1">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IN" dirty="0">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6607864"/>
      </p:ext>
    </p:extLst>
  </p:cSld>
  <p:clrMapOvr>
    <a:masterClrMapping/>
  </p:clrMapOvr>
  <mc:AlternateContent xmlns:mc="http://schemas.openxmlformats.org/markup-compatibility/2006" xmlns:p14="http://schemas.microsoft.com/office/powerpoint/2010/main">
    <mc:Choice Requires="p14">
      <p:transition spd="slow" p14:dur="1500" advClick="0" advTm="12000">
        <p:fade/>
      </p:transition>
    </mc:Choice>
    <mc:Fallback xmlns="">
      <p:transition spd="slow" advClick="0" advTm="12000">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220874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1AF11A02-CA7F-465D-B811-65AEB8BBB9F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464" r="19642"/>
          <a:stretch/>
        </p:blipFill>
        <p:spPr>
          <a:xfrm>
            <a:off x="0" y="0"/>
            <a:ext cx="9144000" cy="6858000"/>
          </a:xfrm>
          <a:prstGeom prst="rect">
            <a:avLst/>
          </a:prstGeom>
        </p:spPr>
      </p:pic>
    </p:spTree>
    <p:extLst>
      <p:ext uri="{BB962C8B-B14F-4D97-AF65-F5344CB8AC3E}">
        <p14:creationId xmlns:p14="http://schemas.microsoft.com/office/powerpoint/2010/main" val="3072748704"/>
      </p:ext>
    </p:extLst>
  </p:cSld>
  <p:clrMapOvr>
    <a:masterClrMapping/>
  </p:clrMapOvr>
  <mc:AlternateContent xmlns:mc="http://schemas.openxmlformats.org/markup-compatibility/2006" xmlns:p14="http://schemas.microsoft.com/office/powerpoint/2010/main">
    <mc:Choice Requires="p14">
      <p:transition spd="slow" p14:dur="1500" advClick="0" advTm="5000">
        <p:circle/>
      </p:transition>
    </mc:Choice>
    <mc:Fallback xmlns="">
      <p:transition spd="slow" advClick="0" advTm="5000">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D64ACCA3-096E-4A92-975A-083C57C8908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101"/>
          </a:xfrm>
          <a:prstGeom prst="rect">
            <a:avLst/>
          </a:prstGeom>
        </p:spPr>
      </p:pic>
      <p:sp>
        <p:nvSpPr>
          <p:cNvPr id="9" name="Rectangle 8">
            <a:extLst>
              <a:ext uri="{FF2B5EF4-FFF2-40B4-BE49-F238E27FC236}">
                <a16:creationId xmlns:a16="http://schemas.microsoft.com/office/drawing/2014/main" xmlns="" id="{96A5BD5B-D394-4184-BB6F-2B5FCF2A7244}"/>
              </a:ext>
            </a:extLst>
          </p:cNvPr>
          <p:cNvSpPr/>
          <p:nvPr/>
        </p:nvSpPr>
        <p:spPr>
          <a:xfrm>
            <a:off x="683568" y="1956319"/>
            <a:ext cx="7776863" cy="2308324"/>
          </a:xfrm>
          <a:prstGeom prst="rect">
            <a:avLst/>
          </a:prstGeom>
        </p:spPr>
        <p:txBody>
          <a:bodyPr wrap="square">
            <a:spAutoFit/>
          </a:bodyPr>
          <a:lstStyle/>
          <a:p>
            <a:pPr>
              <a:buNone/>
            </a:pPr>
            <a:r>
              <a:rPr lang="en-GB" sz="2400" b="1" dirty="0">
                <a:solidFill>
                  <a:srgbClr val="002060"/>
                </a:solidFill>
              </a:rPr>
              <a:t>Contents</a:t>
            </a:r>
            <a:r>
              <a:rPr lang="en-GB" sz="2400" b="1" dirty="0" smtClean="0">
                <a:solidFill>
                  <a:srgbClr val="002060"/>
                </a:solidFill>
              </a:rPr>
              <a:t>:</a:t>
            </a:r>
          </a:p>
          <a:p>
            <a:pPr>
              <a:buNone/>
            </a:pPr>
            <a:endParaRPr lang="en-GB" sz="2000" b="1" dirty="0">
              <a:solidFill>
                <a:srgbClr val="002060"/>
              </a:solidFill>
            </a:endParaRPr>
          </a:p>
          <a:p>
            <a:r>
              <a:rPr lang="en-GB" sz="2000" dirty="0"/>
              <a:t>	</a:t>
            </a:r>
            <a:r>
              <a:rPr lang="en-GB" sz="2000" b="1" dirty="0" smtClean="0"/>
              <a:t>1. Introduction and Importance of Language</a:t>
            </a:r>
          </a:p>
          <a:p>
            <a:r>
              <a:rPr lang="en-GB" sz="2000" b="1" dirty="0"/>
              <a:t>	</a:t>
            </a:r>
            <a:r>
              <a:rPr lang="en-GB" sz="2000" b="1" dirty="0" smtClean="0"/>
              <a:t>2. Languages of </a:t>
            </a:r>
            <a:r>
              <a:rPr lang="en-GB" sz="2000" b="1" dirty="0" smtClean="0">
                <a:solidFill>
                  <a:srgbClr val="FF0000"/>
                </a:solidFill>
              </a:rPr>
              <a:t>ODISHA</a:t>
            </a:r>
          </a:p>
          <a:p>
            <a:r>
              <a:rPr lang="en-GB" sz="2000" b="1" dirty="0" smtClean="0"/>
              <a:t>           3. History and Evolution of </a:t>
            </a:r>
            <a:r>
              <a:rPr lang="en-GB" sz="2000" b="1" dirty="0" err="1" smtClean="0"/>
              <a:t>Odia</a:t>
            </a:r>
            <a:r>
              <a:rPr lang="en-GB" sz="2000" b="1" dirty="0" smtClean="0"/>
              <a:t> Language</a:t>
            </a:r>
            <a:endParaRPr lang="en-GB" sz="2000" b="1" dirty="0">
              <a:solidFill>
                <a:srgbClr val="FF0000"/>
              </a:solidFill>
            </a:endParaRPr>
          </a:p>
          <a:p>
            <a:pPr>
              <a:buNone/>
            </a:pPr>
            <a:r>
              <a:rPr lang="en-GB" sz="2000" b="1" dirty="0"/>
              <a:t>	4</a:t>
            </a:r>
            <a:r>
              <a:rPr lang="en-GB" sz="2000" b="1" dirty="0" smtClean="0"/>
              <a:t>. 100 Regularly Used Sentences (Hindi to </a:t>
            </a:r>
            <a:r>
              <a:rPr lang="en-GB" sz="2000" b="1" dirty="0" err="1" smtClean="0"/>
              <a:t>Odia</a:t>
            </a:r>
            <a:r>
              <a:rPr lang="en-GB" sz="2000" b="1" dirty="0" smtClean="0"/>
              <a:t>)</a:t>
            </a:r>
          </a:p>
          <a:p>
            <a:pPr>
              <a:buNone/>
            </a:pPr>
            <a:r>
              <a:rPr lang="en-GB" sz="2000" b="1" dirty="0" smtClean="0"/>
              <a:t>           5. Eminent Persons in </a:t>
            </a:r>
            <a:r>
              <a:rPr lang="en-GB" sz="2000" b="1" dirty="0" err="1" smtClean="0"/>
              <a:t>Odia</a:t>
            </a:r>
            <a:r>
              <a:rPr lang="en-GB" sz="2000" b="1" dirty="0" smtClean="0"/>
              <a:t> Literature</a:t>
            </a:r>
            <a:endParaRPr lang="en-GB" sz="2000" b="1" dirty="0"/>
          </a:p>
        </p:txBody>
      </p:sp>
      <p:sp>
        <p:nvSpPr>
          <p:cNvPr id="2" name="Title 1">
            <a:extLst>
              <a:ext uri="{FF2B5EF4-FFF2-40B4-BE49-F238E27FC236}">
                <a16:creationId xmlns:a16="http://schemas.microsoft.com/office/drawing/2014/main" xmlns="" id="{BAD2E25A-178A-2B47-BC48-B11C3F8C6276}"/>
              </a:ext>
            </a:extLst>
          </p:cNvPr>
          <p:cNvSpPr>
            <a:spLocks noGrp="1"/>
          </p:cNvSpPr>
          <p:nvPr/>
        </p:nvSpPr>
        <p:spPr>
          <a:xfrm>
            <a:off x="1044185" y="406659"/>
            <a:ext cx="7055495"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IN" b="1" dirty="0">
                <a:ln>
                  <a:solidFill>
                    <a:srgbClr val="00B0F0"/>
                  </a:solidFill>
                </a:ln>
                <a:solidFill>
                  <a:srgbClr val="0070C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IN" b="1" dirty="0">
                <a:ln>
                  <a:solidFill>
                    <a:srgbClr val="FF0000"/>
                  </a:solidFill>
                </a:ln>
                <a:solidFill>
                  <a:srgbClr val="FF00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EK </a:t>
            </a:r>
            <a:r>
              <a:rPr lang="en-IN" b="1">
                <a:ln>
                  <a:solidFill>
                    <a:srgbClr val="FF0000"/>
                  </a:solidFill>
                </a:ln>
                <a:solidFill>
                  <a:srgbClr val="FF00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BHARAT </a:t>
            </a:r>
            <a:r>
              <a:rPr lang="en-IN" b="1">
                <a:ln>
                  <a:solidFill>
                    <a:schemeClr val="bg1"/>
                  </a:solidFill>
                </a:ln>
                <a:solidFill>
                  <a:schemeClr val="bg1">
                    <a:lumMod val="85000"/>
                  </a:schemeClr>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SHRESHTHA</a:t>
            </a:r>
            <a:r>
              <a:rPr lang="en-IN" b="1">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IN" b="1">
                <a:ln>
                  <a:solidFill>
                    <a:srgbClr val="00B050"/>
                  </a:solidFill>
                </a:ln>
                <a:solidFill>
                  <a:srgbClr val="00B05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BHARAT</a:t>
            </a:r>
            <a:r>
              <a:rPr lang="en-IN" b="1">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IN" dirty="0">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1496943"/>
      </p:ext>
    </p:extLst>
  </p:cSld>
  <p:clrMapOvr>
    <a:masterClrMapping/>
  </p:clrMapOvr>
  <mc:AlternateContent xmlns:mc="http://schemas.openxmlformats.org/markup-compatibility/2006" xmlns:p14="http://schemas.microsoft.com/office/powerpoint/2010/main">
    <mc:Choice Requires="p14">
      <p:transition spd="slow" p14:dur="1500" advClick="0" advTm="5000">
        <p:fade/>
      </p:transition>
    </mc:Choice>
    <mc:Fallback xmlns="">
      <p:transition spd="slow" advClick="0" advTm="5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algn="just"/>
            <a:r>
              <a:rPr lang="en-US" dirty="0" smtClean="0"/>
              <a:t>According to Oxford Dictionary:- The principal method of human communication, consisting of words used in a structured and conventional way and conveyed by speech, writing, or gesture.</a:t>
            </a:r>
          </a:p>
          <a:p>
            <a:pPr algn="just"/>
            <a:r>
              <a:rPr lang="en-US" dirty="0" smtClean="0"/>
              <a:t>According to </a:t>
            </a:r>
            <a:r>
              <a:rPr lang="en-US" dirty="0" err="1" smtClean="0"/>
              <a:t>Britanica</a:t>
            </a:r>
            <a:r>
              <a:rPr lang="en-US" dirty="0" smtClean="0"/>
              <a:t>:- Language, a system of conventional spoken or written symbols by means of which human beings, as members of a social group and participants in its culture, express themselves.</a:t>
            </a:r>
          </a:p>
          <a:p>
            <a:pPr algn="just"/>
            <a:r>
              <a:rPr lang="en-US" dirty="0"/>
              <a:t>Henry Sweet, an English phonetician and </a:t>
            </a:r>
            <a:r>
              <a:rPr lang="en-US" b="1" dirty="0"/>
              <a:t>language</a:t>
            </a:r>
            <a:r>
              <a:rPr lang="en-US" dirty="0"/>
              <a:t> scholar, stated: “</a:t>
            </a:r>
            <a:r>
              <a:rPr lang="en-US" b="1" dirty="0"/>
              <a:t>Language</a:t>
            </a:r>
            <a:r>
              <a:rPr lang="en-US" dirty="0"/>
              <a:t> is the expression of ideas by means of speech-sounds combined into words. Words are combined into sentences, this combination answering to that of ideas into thoughts.”</a:t>
            </a:r>
            <a:endParaRPr lang="en-IN" dirty="0"/>
          </a:p>
        </p:txBody>
      </p:sp>
      <p:sp>
        <p:nvSpPr>
          <p:cNvPr id="2" name="Title 1"/>
          <p:cNvSpPr>
            <a:spLocks noGrp="1"/>
          </p:cNvSpPr>
          <p:nvPr>
            <p:ph type="title"/>
          </p:nvPr>
        </p:nvSpPr>
        <p:spPr/>
        <p:txBody>
          <a:bodyPr/>
          <a:lstStyle/>
          <a:p>
            <a:r>
              <a:rPr lang="en-US" dirty="0" smtClean="0"/>
              <a:t>INTRODUCTION</a:t>
            </a:r>
            <a:endParaRPr lang="en-IN" dirty="0"/>
          </a:p>
        </p:txBody>
      </p:sp>
    </p:spTree>
    <p:extLst>
      <p:ext uri="{BB962C8B-B14F-4D97-AF65-F5344CB8AC3E}">
        <p14:creationId xmlns:p14="http://schemas.microsoft.com/office/powerpoint/2010/main" val="2464499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2692896"/>
          </a:xfrm>
        </p:spPr>
        <p:txBody>
          <a:bodyPr>
            <a:normAutofit lnSpcReduction="10000"/>
          </a:bodyPr>
          <a:lstStyle/>
          <a:p>
            <a:pPr algn="just"/>
            <a:r>
              <a:rPr lang="en-US" sz="2000" dirty="0" smtClean="0"/>
              <a:t>Language is a vital part of human connection. Although all species have their ways of communicating, humans are the only ones that have mastered cognitive language communication. Language allows us to share our ideas, thoughts, and feelings with others. It has the power to build societies, but also tear them down.</a:t>
            </a:r>
          </a:p>
          <a:p>
            <a:pPr algn="just"/>
            <a:r>
              <a:rPr lang="en-US" sz="2000" dirty="0" smtClean="0"/>
              <a:t>“It was Hindi that </a:t>
            </a:r>
            <a:r>
              <a:rPr lang="en-US" sz="2000" dirty="0" err="1" smtClean="0"/>
              <a:t>Gandhiji</a:t>
            </a:r>
            <a:r>
              <a:rPr lang="en-US" sz="2000" dirty="0" smtClean="0"/>
              <a:t> used to mobilize the people during the Freedom Struggle” Mr. </a:t>
            </a:r>
            <a:r>
              <a:rPr lang="en-US" sz="2000" dirty="0" err="1" smtClean="0"/>
              <a:t>Tippeswamy</a:t>
            </a:r>
            <a:r>
              <a:rPr lang="en-US" sz="2000" dirty="0" smtClean="0"/>
              <a:t>, Hindi professor, </a:t>
            </a:r>
            <a:r>
              <a:rPr lang="en-US" sz="2000" dirty="0" err="1" smtClean="0"/>
              <a:t>Babu</a:t>
            </a:r>
            <a:r>
              <a:rPr lang="en-US" sz="2000" dirty="0" smtClean="0"/>
              <a:t> </a:t>
            </a:r>
            <a:r>
              <a:rPr lang="en-US" sz="2000" dirty="0" err="1" smtClean="0"/>
              <a:t>Jagjivanram</a:t>
            </a:r>
            <a:r>
              <a:rPr lang="en-US" sz="2000" dirty="0" smtClean="0"/>
              <a:t> Study Centre, University of Mysore.</a:t>
            </a:r>
          </a:p>
        </p:txBody>
      </p:sp>
      <p:sp>
        <p:nvSpPr>
          <p:cNvPr id="2" name="Title 1"/>
          <p:cNvSpPr>
            <a:spLocks noGrp="1"/>
          </p:cNvSpPr>
          <p:nvPr>
            <p:ph type="title"/>
          </p:nvPr>
        </p:nvSpPr>
        <p:spPr/>
        <p:txBody>
          <a:bodyPr/>
          <a:lstStyle/>
          <a:p>
            <a:r>
              <a:rPr lang="en-US" dirty="0" smtClean="0"/>
              <a:t>Why Language is Important?</a:t>
            </a:r>
            <a:endParaRPr lang="en-IN"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4005064"/>
            <a:ext cx="3411463" cy="2605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4171781"/>
            <a:ext cx="34290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319648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1113</TotalTime>
  <Words>2990</Words>
  <Application>Microsoft Office PowerPoint</Application>
  <PresentationFormat>On-screen Show (4:3)</PresentationFormat>
  <Paragraphs>169</Paragraphs>
  <Slides>61</Slides>
  <Notes>0</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Concourse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INTRODUCTION</vt:lpstr>
      <vt:lpstr>Why Language is Important?</vt:lpstr>
      <vt:lpstr>PowerPoint Presentation</vt:lpstr>
      <vt:lpstr>PowerPoint Presentation</vt:lpstr>
      <vt:lpstr>Some Interesting Facts…</vt:lpstr>
      <vt:lpstr>PowerPoint Presentation</vt:lpstr>
      <vt:lpstr>PowerPoint Presentation</vt:lpstr>
      <vt:lpstr>PowerPoint Presentation</vt:lpstr>
      <vt:lpstr>Languages in Odisha</vt:lpstr>
      <vt:lpstr>Linguistic Demography of Odisha</vt:lpstr>
      <vt:lpstr>Odia Outside Odisha…….</vt:lpstr>
      <vt:lpstr>Use of Odia Language</vt:lpstr>
      <vt:lpstr>History and Origin of Odia</vt:lpstr>
      <vt:lpstr>Cont….</vt:lpstr>
      <vt:lpstr>Proto Odia </vt:lpstr>
      <vt:lpstr>Early Middle Odia </vt:lpstr>
      <vt:lpstr>Middle Odia </vt:lpstr>
      <vt:lpstr>PowerPoint Presentation</vt:lpstr>
      <vt:lpstr>Late Middle Odia </vt:lpstr>
      <vt:lpstr>PowerPoint Presentation</vt:lpstr>
      <vt:lpstr>Modern Odia </vt:lpstr>
      <vt:lpstr>PowerPoint Presentation</vt:lpstr>
      <vt:lpstr>Renaissance of Modern Odia</vt:lpstr>
      <vt:lpstr>CONT…</vt:lpstr>
      <vt:lpstr>CONT…</vt:lpstr>
      <vt:lpstr>Important Features of Odia</vt:lpstr>
      <vt:lpstr>CONT…</vt:lpstr>
      <vt:lpstr>Do You Know?</vt:lpstr>
      <vt:lpstr>Do You Know?</vt:lpstr>
      <vt:lpstr>Do You Know?</vt:lpstr>
      <vt:lpstr>Do You Know?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Eminent Persons in Odia Literature</vt:lpstr>
      <vt:lpstr>CONT…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state director</dc:creator>
  <cp:lastModifiedBy>state director</cp:lastModifiedBy>
  <cp:revision>45</cp:revision>
  <dcterms:created xsi:type="dcterms:W3CDTF">2020-11-17T04:57:13Z</dcterms:created>
  <dcterms:modified xsi:type="dcterms:W3CDTF">2020-11-20T05:53:08Z</dcterms:modified>
</cp:coreProperties>
</file>